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7" r:id="rId2"/>
    <p:sldId id="258" r:id="rId3"/>
    <p:sldId id="259" r:id="rId4"/>
    <p:sldId id="260" r:id="rId5"/>
    <p:sldId id="261" r:id="rId6"/>
    <p:sldId id="263" r:id="rId7"/>
    <p:sldId id="262" r:id="rId8"/>
    <p:sldId id="268" r:id="rId9"/>
    <p:sldId id="269" r:id="rId10"/>
    <p:sldId id="270" r:id="rId11"/>
    <p:sldId id="271" r:id="rId12"/>
    <p:sldId id="264" r:id="rId13"/>
    <p:sldId id="265" r:id="rId14"/>
    <p:sldId id="266" r:id="rId15"/>
    <p:sldId id="267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2" r:id="rId24"/>
    <p:sldId id="280" r:id="rId25"/>
    <p:sldId id="281" r:id="rId26"/>
    <p:sldId id="279" r:id="rId27"/>
  </p:sldIdLst>
  <p:sldSz cx="9144000" cy="6858000" type="screen4x3"/>
  <p:notesSz cx="6858000" cy="9144000"/>
  <p:embeddedFontLst>
    <p:embeddedFont>
      <p:font typeface="KBIZ한마음고딕 M" panose="02020503020101020101" pitchFamily="18" charset="-127"/>
      <p:regular r:id="rId29"/>
    </p:embeddedFont>
    <p:embeddedFont>
      <p:font typeface="KBIZ한마음고딕 R" panose="02020503020101020101" pitchFamily="18" charset="-127"/>
      <p:regular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2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7" autoAdjust="0"/>
    <p:restoredTop sz="95220" autoAdjust="0"/>
  </p:normalViewPr>
  <p:slideViewPr>
    <p:cSldViewPr>
      <p:cViewPr varScale="1">
        <p:scale>
          <a:sx n="82" d="100"/>
          <a:sy n="82" d="100"/>
        </p:scale>
        <p:origin x="142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99702C-321C-4C0A-A87C-9A1BF7AAF12D}" type="datetimeFigureOut">
              <a:rPr lang="ko-KR" altLang="en-US" smtClean="0"/>
              <a:t>2019-12-28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ED420-7057-4149-9E55-8F9259511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958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ED420-7057-4149-9E55-8F925951172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768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8696E-DD1A-405A-820F-B04641CBB570}" type="datetimeFigureOut">
              <a:rPr lang="ko-KR" altLang="en-US" smtClean="0"/>
              <a:t>2019-12-28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550DE-6CC6-4CF2-8E93-C7CD47727D7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8696E-DD1A-405A-820F-B04641CBB570}" type="datetimeFigureOut">
              <a:rPr lang="ko-KR" altLang="en-US" smtClean="0"/>
              <a:t>2019-12-28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550DE-6CC6-4CF2-8E93-C7CD47727D7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8696E-DD1A-405A-820F-B04641CBB570}" type="datetimeFigureOut">
              <a:rPr lang="ko-KR" altLang="en-US" smtClean="0"/>
              <a:t>2019-12-28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550DE-6CC6-4CF2-8E93-C7CD47727D7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8696E-DD1A-405A-820F-B04641CBB570}" type="datetimeFigureOut">
              <a:rPr lang="ko-KR" altLang="en-US" smtClean="0"/>
              <a:t>2019-12-28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550DE-6CC6-4CF2-8E93-C7CD47727D7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8696E-DD1A-405A-820F-B04641CBB570}" type="datetimeFigureOut">
              <a:rPr lang="ko-KR" altLang="en-US" smtClean="0"/>
              <a:t>2019-12-28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550DE-6CC6-4CF2-8E93-C7CD47727D7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8696E-DD1A-405A-820F-B04641CBB570}" type="datetimeFigureOut">
              <a:rPr lang="ko-KR" altLang="en-US" smtClean="0"/>
              <a:t>2019-12-28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550DE-6CC6-4CF2-8E93-C7CD47727D7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8696E-DD1A-405A-820F-B04641CBB570}" type="datetimeFigureOut">
              <a:rPr lang="ko-KR" altLang="en-US" smtClean="0"/>
              <a:t>2019-12-28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550DE-6CC6-4CF2-8E93-C7CD47727D7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8696E-DD1A-405A-820F-B04641CBB570}" type="datetimeFigureOut">
              <a:rPr lang="ko-KR" altLang="en-US" smtClean="0"/>
              <a:t>2019-12-28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550DE-6CC6-4CF2-8E93-C7CD47727D7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8696E-DD1A-405A-820F-B04641CBB570}" type="datetimeFigureOut">
              <a:rPr lang="ko-KR" altLang="en-US" smtClean="0"/>
              <a:t>2019-12-28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550DE-6CC6-4CF2-8E93-C7CD47727D7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8696E-DD1A-405A-820F-B04641CBB570}" type="datetimeFigureOut">
              <a:rPr lang="ko-KR" altLang="en-US" smtClean="0"/>
              <a:t>2019-12-28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550DE-6CC6-4CF2-8E93-C7CD47727D7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8696E-DD1A-405A-820F-B04641CBB570}" type="datetimeFigureOut">
              <a:rPr lang="ko-KR" altLang="en-US" smtClean="0"/>
              <a:t>2019-12-28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550DE-6CC6-4CF2-8E93-C7CD47727D7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8696E-DD1A-405A-820F-B04641CBB570}" type="datetimeFigureOut">
              <a:rPr lang="ko-KR" altLang="en-US" smtClean="0"/>
              <a:t>2019-12-28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4550DE-6CC6-4CF2-8E93-C7CD47727D7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6personalities.com/ko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2482" y="0"/>
            <a:ext cx="9144000" cy="6858000"/>
          </a:xfrm>
          <a:prstGeom prst="rect">
            <a:avLst/>
          </a:prstGeom>
          <a:solidFill>
            <a:srgbClr val="FEF2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이미지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8" y="928670"/>
            <a:ext cx="3224218" cy="3224218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539552" y="1928802"/>
            <a:ext cx="5072098" cy="1298575"/>
          </a:xfrm>
          <a:prstGeom prst="rect">
            <a:avLst/>
          </a:prstGeom>
        </p:spPr>
        <p:txBody>
          <a:bodyPr rtlCol="0">
            <a:normAutofit fontScale="975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b="1" dirty="0">
                <a:solidFill>
                  <a:schemeClr val="accent2"/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딥러닝 </a:t>
            </a:r>
            <a:r>
              <a:rPr lang="en-US" altLang="ko-KR" sz="4000" b="1" dirty="0">
                <a:solidFill>
                  <a:schemeClr val="accent2"/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MBTI </a:t>
            </a:r>
            <a:r>
              <a:rPr lang="ko-KR" altLang="en-US" sz="4000" b="1" dirty="0">
                <a:solidFill>
                  <a:schemeClr val="accent2"/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성격 예측</a:t>
            </a:r>
          </a:p>
        </p:txBody>
      </p:sp>
      <p:pic>
        <p:nvPicPr>
          <p:cNvPr id="5" name="Picture 2" descr="C:\Users\Administrator\Desktop\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-36512" y="4500570"/>
            <a:ext cx="3500462" cy="235743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131840" y="5072074"/>
            <a:ext cx="58693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  <a:cs typeface="+mn-ea"/>
                <a:sym typeface="+mn-lt"/>
              </a:rPr>
              <a:t>YBIGTA </a:t>
            </a:r>
            <a:r>
              <a:rPr lang="ko-KR" altLang="en-US" sz="1600" b="1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  <a:cs typeface="+mn-ea"/>
                <a:sym typeface="+mn-lt"/>
              </a:rPr>
              <a:t>고예희</a:t>
            </a:r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  <a:cs typeface="+mn-ea"/>
                <a:sym typeface="+mn-lt"/>
              </a:rPr>
              <a:t> 김수정 유건욱</a:t>
            </a:r>
            <a:r>
              <a:rPr lang="en-US" altLang="ko-KR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  <a:cs typeface="+mn-ea"/>
                <a:sym typeface="+mn-lt"/>
              </a:rPr>
              <a:t> </a:t>
            </a:r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  <a:cs typeface="+mn-ea"/>
                <a:sym typeface="+mn-lt"/>
              </a:rPr>
              <a:t>이명진</a:t>
            </a:r>
            <a:r>
              <a:rPr lang="en-US" altLang="ko-KR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  <a:cs typeface="+mn-ea"/>
                <a:sym typeface="+mn-lt"/>
              </a:rPr>
              <a:t> </a:t>
            </a:r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  <a:cs typeface="+mn-ea"/>
                <a:sym typeface="+mn-lt"/>
              </a:rPr>
              <a:t>이태욱</a:t>
            </a:r>
            <a:r>
              <a:rPr lang="en-US" altLang="ko-KR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  <a:cs typeface="+mn-ea"/>
                <a:sym typeface="+mn-lt"/>
              </a:rPr>
              <a:t> </a:t>
            </a:r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  <a:cs typeface="+mn-ea"/>
                <a:sym typeface="+mn-lt"/>
              </a:rPr>
              <a:t>정희영</a:t>
            </a:r>
          </a:p>
          <a:p>
            <a:br>
              <a:rPr lang="ko-KR" altLang="en-US" sz="24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</a:br>
            <a:endParaRPr lang="ko-KR" altLang="en-US" sz="2400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EF2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357554" y="1928802"/>
            <a:ext cx="4572000" cy="261610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무엇에 기초하여</a:t>
            </a:r>
          </a:p>
          <a:p>
            <a:r>
              <a:rPr lang="ko-KR" altLang="en-US" sz="4000" b="1" dirty="0">
                <a:solidFill>
                  <a:schemeClr val="tx2">
                    <a:lumMod val="50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판단</a:t>
            </a:r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을 내리는가</a:t>
            </a:r>
            <a:r>
              <a:rPr lang="en-US" altLang="ko-KR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?</a:t>
            </a:r>
            <a:endParaRPr lang="ko-KR" altLang="en-US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  <a:p>
            <a:b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</a:br>
            <a:br>
              <a:rPr lang="ko-KR" altLang="en-US" sz="40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endParaRPr lang="ko-KR" altLang="en-US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  <a:p>
            <a:br>
              <a:rPr lang="ko-KR" altLang="en-US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endParaRPr lang="ko-KR" altLang="en-US" dirty="0">
              <a:latin typeface="KBIZ한마음고딕 M" panose="02020503020101020101" pitchFamily="18" charset="-127"/>
              <a:ea typeface="KBIZ한마음고딕 M" panose="02020503020101020101" pitchFamily="18" charset="-127"/>
            </a:endParaRPr>
          </a:p>
        </p:txBody>
      </p:sp>
      <p:sp>
        <p:nvSpPr>
          <p:cNvPr id="24" name="文本框 7"/>
          <p:cNvSpPr txBox="1">
            <a:spLocks noChangeArrowheads="1"/>
          </p:cNvSpPr>
          <p:nvPr/>
        </p:nvSpPr>
        <p:spPr bwMode="auto">
          <a:xfrm>
            <a:off x="714348" y="1857364"/>
            <a:ext cx="178595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chemeClr val="tx2">
                    <a:lumMod val="50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T</a:t>
            </a:r>
            <a:r>
              <a:rPr lang="en-US" altLang="ko-KR" sz="1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HINKING</a:t>
            </a:r>
            <a:br>
              <a:rPr lang="ko-KR" altLang="en-US" sz="4000" b="1" dirty="0"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</a:br>
            <a:endParaRPr lang="zh-CN" altLang="en-US" sz="4000" b="1" dirty="0">
              <a:latin typeface="KBIZ한마음고딕 M" panose="02020503020101020101" pitchFamily="18" charset="-127"/>
              <a:cs typeface="+mn-ea"/>
              <a:sym typeface="+mn-lt"/>
            </a:endParaRPr>
          </a:p>
        </p:txBody>
      </p:sp>
      <p:sp>
        <p:nvSpPr>
          <p:cNvPr id="25" name="文本框 7"/>
          <p:cNvSpPr txBox="1">
            <a:spLocks noChangeArrowheads="1"/>
          </p:cNvSpPr>
          <p:nvPr/>
        </p:nvSpPr>
        <p:spPr bwMode="auto">
          <a:xfrm>
            <a:off x="6357950" y="1857364"/>
            <a:ext cx="178595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chemeClr val="tx2">
                    <a:lumMod val="50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F</a:t>
            </a:r>
            <a:r>
              <a:rPr lang="en-US" altLang="ko-KR" sz="1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EELING</a:t>
            </a:r>
            <a:br>
              <a:rPr lang="ko-KR" altLang="en-US" sz="4000" b="1" dirty="0">
                <a:solidFill>
                  <a:schemeClr val="tx2">
                    <a:lumMod val="50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</a:br>
            <a:endParaRPr lang="zh-CN" altLang="en-US" sz="4000" b="1" dirty="0">
              <a:solidFill>
                <a:schemeClr val="tx2">
                  <a:lumMod val="50000"/>
                </a:schemeClr>
              </a:solidFill>
              <a:latin typeface="KBIZ한마음고딕 M" panose="02020503020101020101" pitchFamily="18" charset="-127"/>
              <a:cs typeface="+mn-ea"/>
              <a:sym typeface="+mn-lt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11560" y="3845366"/>
            <a:ext cx="142875" cy="1444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897312" y="3773358"/>
            <a:ext cx="3714776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이성</a:t>
            </a:r>
          </a:p>
          <a:p>
            <a:b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 </a:t>
            </a:r>
            <a:b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 </a:t>
            </a:r>
            <a:b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endParaRPr lang="en-US" altLang="en-US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  <a:p>
            <a:br>
              <a:rPr 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endParaRPr lang="ko-KR" altLang="en-US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375050" y="3845366"/>
            <a:ext cx="142875" cy="1444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9" name="TextBox 12"/>
          <p:cNvSpPr txBox="1">
            <a:spLocks noChangeArrowheads="1"/>
          </p:cNvSpPr>
          <p:nvPr/>
        </p:nvSpPr>
        <p:spPr bwMode="auto">
          <a:xfrm>
            <a:off x="6803678" y="3773358"/>
            <a:ext cx="195178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감성</a:t>
            </a:r>
            <a:b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</a:br>
            <a: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 </a:t>
            </a:r>
            <a:b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 </a:t>
            </a:r>
            <a:b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endParaRPr lang="en-US" altLang="en-US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  <a:p>
            <a:br>
              <a:rPr 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endParaRPr lang="ko-KR" altLang="en-US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0ADA9E0-0BC1-4E1E-A2EB-E8FEC3268E3B}"/>
              </a:ext>
            </a:extLst>
          </p:cNvPr>
          <p:cNvGrpSpPr/>
          <p:nvPr/>
        </p:nvGrpSpPr>
        <p:grpSpPr>
          <a:xfrm>
            <a:off x="3295838" y="3429000"/>
            <a:ext cx="2552324" cy="2857520"/>
            <a:chOff x="3096000" y="3429000"/>
            <a:chExt cx="2552324" cy="2857520"/>
          </a:xfrm>
        </p:grpSpPr>
        <p:cxnSp>
          <p:nvCxnSpPr>
            <p:cNvPr id="22" name="直接连接符 2"/>
            <p:cNvCxnSpPr/>
            <p:nvPr/>
          </p:nvCxnSpPr>
          <p:spPr>
            <a:xfrm rot="5400000">
              <a:off x="2945255" y="4841431"/>
              <a:ext cx="2826450" cy="1588"/>
            </a:xfrm>
            <a:prstGeom prst="line">
              <a:avLst/>
            </a:prstGeom>
            <a:solidFill>
              <a:srgbClr val="0070C0"/>
            </a:solidFill>
            <a:ln w="19050">
              <a:solidFill>
                <a:srgbClr val="000000"/>
              </a:solidFill>
              <a:headEnd type="diamond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626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96000" y="3500438"/>
              <a:ext cx="1181100" cy="27860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6627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429124" y="3500438"/>
              <a:ext cx="1219200" cy="27860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4" name="文本框 7">
            <a:extLst>
              <a:ext uri="{FF2B5EF4-FFF2-40B4-BE49-F238E27FC236}">
                <a16:creationId xmlns:a16="http://schemas.microsoft.com/office/drawing/2014/main" id="{9271A4CF-81CA-4E06-9D96-2275B4E80E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204" y="348130"/>
            <a:ext cx="434281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4000" b="1" dirty="0">
                <a:solidFill>
                  <a:schemeClr val="accent2"/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MBTI </a:t>
            </a:r>
            <a:r>
              <a:rPr lang="ko-KR" altLang="en-US" sz="4000" b="1" dirty="0">
                <a:solidFill>
                  <a:schemeClr val="accent2"/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성격 유형</a:t>
            </a:r>
            <a:endParaRPr lang="zh-CN" altLang="en-US" sz="4000" b="1" dirty="0">
              <a:solidFill>
                <a:schemeClr val="accent2"/>
              </a:solidFill>
              <a:latin typeface="KBIZ한마음고딕 M" panose="02020503020101020101" pitchFamily="18" charset="-127"/>
              <a:cs typeface="+mn-ea"/>
              <a:sym typeface="+mn-lt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9D35C16-5A90-48AE-8370-97C7C65B0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24" y="4588386"/>
            <a:ext cx="2538000" cy="1692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1BD924B-D0A1-4F87-BDF7-DFF9FC5068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2476" y="4616341"/>
            <a:ext cx="2538000" cy="169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EF2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143108" y="2000240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어떤</a:t>
            </a:r>
            <a: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 </a:t>
            </a:r>
            <a:endParaRPr lang="en-US" altLang="ko-KR" sz="1600" dirty="0">
              <a:latin typeface="KBIZ한마음고딕 M" panose="02020503020101020101" pitchFamily="18" charset="-127"/>
              <a:ea typeface="KBIZ한마음고딕 M" panose="02020503020101020101" pitchFamily="18" charset="-127"/>
            </a:endParaRPr>
          </a:p>
          <a:p>
            <a:pPr algn="ctr"/>
            <a:r>
              <a:rPr lang="ko-KR" altLang="en-US" sz="4000" b="1" dirty="0">
                <a:solidFill>
                  <a:schemeClr val="tx2">
                    <a:lumMod val="50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생활 양식</a:t>
            </a:r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을</a:t>
            </a:r>
          </a:p>
          <a:p>
            <a:pPr algn="ctr"/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따르는가</a:t>
            </a:r>
            <a:r>
              <a:rPr lang="en-US" altLang="ko-KR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?</a:t>
            </a:r>
            <a:endParaRPr lang="ko-KR" altLang="en-US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  <a:p>
            <a:pPr algn="ctr"/>
            <a:b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br>
              <a:rPr lang="ko-KR" altLang="en-US" sz="40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endParaRPr lang="ko-KR" altLang="en-US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  <a:p>
            <a:br>
              <a:rPr lang="ko-KR" altLang="en-US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endParaRPr lang="ko-KR" altLang="en-US" dirty="0">
              <a:latin typeface="KBIZ한마음고딕 M" panose="02020503020101020101" pitchFamily="18" charset="-127"/>
              <a:ea typeface="KBIZ한마음고딕 M" panose="02020503020101020101" pitchFamily="18" charset="-127"/>
            </a:endParaRPr>
          </a:p>
        </p:txBody>
      </p:sp>
      <p:sp>
        <p:nvSpPr>
          <p:cNvPr id="24" name="文本框 7"/>
          <p:cNvSpPr txBox="1">
            <a:spLocks noChangeArrowheads="1"/>
          </p:cNvSpPr>
          <p:nvPr/>
        </p:nvSpPr>
        <p:spPr bwMode="auto">
          <a:xfrm>
            <a:off x="714348" y="1857364"/>
            <a:ext cx="178595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chemeClr val="tx2">
                    <a:lumMod val="50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J</a:t>
            </a:r>
            <a:r>
              <a:rPr lang="en-US" altLang="ko-KR" sz="1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UDGING</a:t>
            </a:r>
            <a:br>
              <a:rPr lang="ko-KR" altLang="en-US" sz="6000" b="1" dirty="0">
                <a:solidFill>
                  <a:schemeClr val="tx2">
                    <a:lumMod val="50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</a:br>
            <a:endParaRPr lang="zh-CN" altLang="en-US" sz="6000" b="1" dirty="0">
              <a:solidFill>
                <a:schemeClr val="tx2">
                  <a:lumMod val="50000"/>
                </a:schemeClr>
              </a:solidFill>
              <a:latin typeface="KBIZ한마음고딕 M" panose="02020503020101020101" pitchFamily="18" charset="-127"/>
              <a:cs typeface="+mn-ea"/>
              <a:sym typeface="+mn-lt"/>
            </a:endParaRPr>
          </a:p>
        </p:txBody>
      </p:sp>
      <p:sp>
        <p:nvSpPr>
          <p:cNvPr id="25" name="文本框 7"/>
          <p:cNvSpPr txBox="1">
            <a:spLocks noChangeArrowheads="1"/>
          </p:cNvSpPr>
          <p:nvPr/>
        </p:nvSpPr>
        <p:spPr bwMode="auto">
          <a:xfrm>
            <a:off x="6072198" y="1857364"/>
            <a:ext cx="2071702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chemeClr val="tx2">
                    <a:lumMod val="50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P</a:t>
            </a:r>
            <a:r>
              <a:rPr lang="en-US" altLang="ko-KR" sz="1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ERCEIVING</a:t>
            </a:r>
            <a:br>
              <a:rPr lang="ko-KR" altLang="en-US" sz="4000" b="1" dirty="0">
                <a:solidFill>
                  <a:schemeClr val="tx2">
                    <a:lumMod val="50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</a:br>
            <a:endParaRPr lang="zh-CN" altLang="en-US" sz="4000" b="1" dirty="0">
              <a:solidFill>
                <a:schemeClr val="tx2">
                  <a:lumMod val="50000"/>
                </a:schemeClr>
              </a:solidFill>
              <a:latin typeface="KBIZ한마음고딕 M" panose="02020503020101020101" pitchFamily="18" charset="-127"/>
              <a:cs typeface="+mn-ea"/>
              <a:sym typeface="+mn-lt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85786" y="3929066"/>
            <a:ext cx="142875" cy="1444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1071538" y="3857628"/>
            <a:ext cx="3714776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규칙과 계획</a:t>
            </a:r>
          </a:p>
          <a:p>
            <a:b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 </a:t>
            </a:r>
            <a:b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 </a:t>
            </a:r>
            <a:b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endParaRPr lang="en-US" altLang="en-US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  <a:p>
            <a:br>
              <a:rPr 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endParaRPr lang="ko-KR" altLang="en-US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215074" y="4000504"/>
            <a:ext cx="142875" cy="1444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9" name="TextBox 12"/>
          <p:cNvSpPr txBox="1">
            <a:spLocks noChangeArrowheads="1"/>
          </p:cNvSpPr>
          <p:nvPr/>
        </p:nvSpPr>
        <p:spPr bwMode="auto">
          <a:xfrm>
            <a:off x="6500826" y="3929066"/>
            <a:ext cx="3714776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즉흥적 상황을 즐김</a:t>
            </a:r>
            <a:b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</a:br>
            <a: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 </a:t>
            </a:r>
            <a:b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 </a:t>
            </a:r>
            <a:b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endParaRPr lang="en-US" altLang="en-US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  <a:p>
            <a:br>
              <a:rPr 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endParaRPr lang="ko-KR" altLang="en-US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E7BDA7-28DB-4679-98DA-508A6E4CD3F3}"/>
              </a:ext>
            </a:extLst>
          </p:cNvPr>
          <p:cNvGrpSpPr/>
          <p:nvPr/>
        </p:nvGrpSpPr>
        <p:grpSpPr>
          <a:xfrm>
            <a:off x="3219445" y="3429000"/>
            <a:ext cx="2705111" cy="2857520"/>
            <a:chOff x="3000364" y="3429000"/>
            <a:chExt cx="2705111" cy="2857520"/>
          </a:xfrm>
        </p:grpSpPr>
        <p:cxnSp>
          <p:nvCxnSpPr>
            <p:cNvPr id="22" name="直接连接符 2"/>
            <p:cNvCxnSpPr/>
            <p:nvPr/>
          </p:nvCxnSpPr>
          <p:spPr>
            <a:xfrm rot="5400000">
              <a:off x="2945255" y="4841431"/>
              <a:ext cx="2826450" cy="1588"/>
            </a:xfrm>
            <a:prstGeom prst="line">
              <a:avLst/>
            </a:prstGeom>
            <a:solidFill>
              <a:srgbClr val="0070C0"/>
            </a:solidFill>
            <a:ln w="19050">
              <a:solidFill>
                <a:srgbClr val="000000"/>
              </a:solidFill>
              <a:headEnd type="diamond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699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00364" y="3500438"/>
              <a:ext cx="1285884" cy="27860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9700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429124" y="3500438"/>
              <a:ext cx="1276351" cy="27860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4" name="文本框 7">
            <a:extLst>
              <a:ext uri="{FF2B5EF4-FFF2-40B4-BE49-F238E27FC236}">
                <a16:creationId xmlns:a16="http://schemas.microsoft.com/office/drawing/2014/main" id="{E3415E98-0249-42AA-BCF4-FDBEF44E14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204" y="348130"/>
            <a:ext cx="434281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4000" b="1" dirty="0">
                <a:solidFill>
                  <a:schemeClr val="accent2"/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MBTI </a:t>
            </a:r>
            <a:r>
              <a:rPr lang="ko-KR" altLang="en-US" sz="4000" b="1" dirty="0">
                <a:solidFill>
                  <a:schemeClr val="accent2"/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성격 유형</a:t>
            </a:r>
            <a:endParaRPr lang="zh-CN" altLang="en-US" sz="4000" b="1" dirty="0">
              <a:solidFill>
                <a:schemeClr val="accent2"/>
              </a:solidFill>
              <a:latin typeface="KBIZ한마음고딕 M" panose="02020503020101020101" pitchFamily="18" charset="-127"/>
              <a:cs typeface="+mn-ea"/>
              <a:sym typeface="+mn-lt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647FFC4-063D-4193-9CA8-0B927D104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02" y="4619764"/>
            <a:ext cx="2538000" cy="1692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AB1B4B4-49EC-4900-B4A3-ED20674C3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9398" y="4623310"/>
            <a:ext cx="2538000" cy="169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EF2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357299"/>
            <a:ext cx="5357850" cy="50716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5929322" y="1928802"/>
            <a:ext cx="142875" cy="1444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00166" y="2000240"/>
            <a:ext cx="2928958" cy="6429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6286512" y="1714488"/>
            <a:ext cx="321471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600" b="1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네이버</a:t>
            </a:r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 카페 </a:t>
            </a:r>
            <a:endParaRPr lang="en-US" altLang="ko-KR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  <a:p>
            <a:pPr fontAlgn="base"/>
            <a:r>
              <a:rPr lang="en-US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MBTI &amp; Health</a:t>
            </a:r>
          </a:p>
          <a:p>
            <a:br>
              <a:rPr 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endParaRPr lang="ko-KR" altLang="en-US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929322" y="3000372"/>
            <a:ext cx="142875" cy="1444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8" name="TextBox 12"/>
          <p:cNvSpPr txBox="1">
            <a:spLocks noChangeArrowheads="1"/>
          </p:cNvSpPr>
          <p:nvPr/>
        </p:nvSpPr>
        <p:spPr bwMode="auto">
          <a:xfrm>
            <a:off x="6357950" y="2928934"/>
            <a:ext cx="3714776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2006</a:t>
            </a:r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년 설립</a:t>
            </a:r>
          </a:p>
          <a:p>
            <a:b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endParaRPr lang="en-US" altLang="en-US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  <a:p>
            <a:br>
              <a:rPr 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endParaRPr lang="ko-KR" altLang="en-US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29322" y="3929066"/>
            <a:ext cx="142875" cy="1444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0" name="TextBox 12"/>
          <p:cNvSpPr txBox="1">
            <a:spLocks noChangeArrowheads="1"/>
          </p:cNvSpPr>
          <p:nvPr/>
        </p:nvSpPr>
        <p:spPr bwMode="auto">
          <a:xfrm>
            <a:off x="6286512" y="3857628"/>
            <a:ext cx="3714776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회원 수 </a:t>
            </a:r>
            <a:r>
              <a:rPr lang="en-US" altLang="ko-KR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47,610</a:t>
            </a:r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명</a:t>
            </a:r>
          </a:p>
          <a:p>
            <a:br>
              <a:rPr lang="ko-KR" altLang="en-US" sz="1600" dirty="0"/>
            </a:br>
            <a:endParaRPr lang="en-US" altLang="en-US" sz="1600" b="1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br>
              <a:rPr lang="en-US" sz="1600" dirty="0"/>
            </a:br>
            <a:endParaRPr lang="ko-KR" altLang="en-US" sz="1600" b="1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6286512" y="4857760"/>
            <a:ext cx="3714776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전체 </a:t>
            </a:r>
            <a:r>
              <a:rPr lang="ko-KR" altLang="en-US" sz="1600" b="1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게시글</a:t>
            </a:r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 수 </a:t>
            </a:r>
            <a:endParaRPr lang="en-US" altLang="ko-KR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  <a:p>
            <a:pPr fontAlgn="base"/>
            <a:r>
              <a:rPr lang="en-US" altLang="ko-KR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114,836</a:t>
            </a:r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개</a:t>
            </a:r>
          </a:p>
          <a:p>
            <a:b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endParaRPr lang="en-US" altLang="en-US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  <a:p>
            <a:br>
              <a:rPr 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endParaRPr lang="ko-KR" altLang="en-US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929322" y="4929198"/>
            <a:ext cx="142875" cy="1444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4" name="文本框 7">
            <a:extLst>
              <a:ext uri="{FF2B5EF4-FFF2-40B4-BE49-F238E27FC236}">
                <a16:creationId xmlns:a16="http://schemas.microsoft.com/office/drawing/2014/main" id="{E9B00968-0DA7-4D42-BE0A-2354593418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204" y="348130"/>
            <a:ext cx="434281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ko-KR" altLang="en-US" sz="4000" b="1">
                <a:solidFill>
                  <a:schemeClr val="accent2"/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데이터 소개</a:t>
            </a:r>
            <a:endParaRPr lang="zh-CN" altLang="en-US" sz="4000" b="1" dirty="0">
              <a:solidFill>
                <a:schemeClr val="accent2"/>
              </a:solidFill>
              <a:latin typeface="KBIZ한마음고딕 M" panose="02020503020101020101" pitchFamily="18" charset="-127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EF2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https://lh6.googleusercontent.com/Y8lm_MehMtTLtXO6qxqLU06NtSCE_RPxDvZqwBwUe13ai7pMfWQIGU1AnWgz7JZNKpZ1s4uzAfoFpM6fOvctnV8iD_oZ2qtsyNoFHh_DDuIm_FA2jh6lR4edxkehqN7hXkEgIK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643050"/>
            <a:ext cx="1190625" cy="3905251"/>
          </a:xfrm>
          <a:prstGeom prst="rect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786182" y="1928802"/>
            <a:ext cx="142875" cy="1444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4071934" y="1857364"/>
            <a:ext cx="3714776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익명성 보장</a:t>
            </a:r>
          </a:p>
          <a:p>
            <a:b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 </a:t>
            </a:r>
            <a:b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endParaRPr lang="en-US" altLang="en-US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  <a:p>
            <a:br>
              <a:rPr 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endParaRPr lang="ko-KR" altLang="en-US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786182" y="3214686"/>
            <a:ext cx="142875" cy="1444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8" name="TextBox 12"/>
          <p:cNvSpPr txBox="1">
            <a:spLocks noChangeArrowheads="1"/>
          </p:cNvSpPr>
          <p:nvPr/>
        </p:nvSpPr>
        <p:spPr bwMode="auto">
          <a:xfrm>
            <a:off x="4071934" y="3143248"/>
            <a:ext cx="4429156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많은 유저들이 </a:t>
            </a:r>
            <a:r>
              <a:rPr lang="en-US" altLang="ko-KR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ID</a:t>
            </a:r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에 성격 유형 기재</a:t>
            </a:r>
            <a:endParaRPr lang="en-US" altLang="ko-KR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  <a:p>
            <a:endParaRPr lang="en-US" altLang="ko-KR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  <a:p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쉽게 </a:t>
            </a:r>
            <a:r>
              <a:rPr lang="ko-KR" altLang="en-US" sz="1600" b="1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라벨링</a:t>
            </a:r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 가능</a:t>
            </a:r>
          </a:p>
          <a:p>
            <a:b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 </a:t>
            </a:r>
            <a:b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 </a:t>
            </a:r>
            <a:b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endParaRPr lang="en-US" altLang="en-US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  <a:p>
            <a:br>
              <a:rPr 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endParaRPr lang="ko-KR" altLang="en-US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00166" y="3857628"/>
            <a:ext cx="285752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214414" y="4286256"/>
            <a:ext cx="285752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文本框 7">
            <a:extLst>
              <a:ext uri="{FF2B5EF4-FFF2-40B4-BE49-F238E27FC236}">
                <a16:creationId xmlns:a16="http://schemas.microsoft.com/office/drawing/2014/main" id="{D3039991-F9F9-4DDF-9DDA-2E5150828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204" y="348130"/>
            <a:ext cx="434281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ko-KR" altLang="en-US" sz="4000" b="1">
                <a:solidFill>
                  <a:schemeClr val="accent2"/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데이터 소개</a:t>
            </a:r>
            <a:endParaRPr lang="zh-CN" altLang="en-US" sz="4000" b="1" dirty="0">
              <a:solidFill>
                <a:schemeClr val="accent2"/>
              </a:solidFill>
              <a:latin typeface="KBIZ한마음고딕 M" panose="02020503020101020101" pitchFamily="18" charset="-127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EF2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00868" y="2038298"/>
            <a:ext cx="142875" cy="1444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chemeClr val="tx1"/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</a:endParaRPr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1015150" y="1895422"/>
            <a:ext cx="3714776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sz="1600" b="1" spc="300" dirty="0"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’</a:t>
            </a:r>
            <a:r>
              <a:rPr lang="ko-KR" altLang="en-US" sz="1600" b="1" spc="300" dirty="0" err="1"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전체글보기</a:t>
            </a:r>
            <a:r>
              <a:rPr lang="ko-KR" altLang="en-US" sz="1600" b="1" spc="300" dirty="0"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’접근 가능한 </a:t>
            </a:r>
          </a:p>
          <a:p>
            <a:r>
              <a:rPr lang="ko-KR" altLang="en-US" sz="1600" b="1" spc="300" dirty="0"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모든 게시물 </a:t>
            </a:r>
            <a:r>
              <a:rPr lang="ko-KR" altLang="en-US" sz="1600" b="1" spc="300" dirty="0" err="1"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크롤링</a:t>
            </a:r>
            <a:r>
              <a:rPr lang="ko-KR" altLang="en-US" sz="1600" b="1" spc="300" dirty="0"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 </a:t>
            </a:r>
          </a:p>
          <a:p>
            <a:b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 </a:t>
            </a:r>
            <a:b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 </a:t>
            </a:r>
            <a:b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endParaRPr lang="en-US" altLang="en-US" sz="1600" b="1" spc="300" dirty="0"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  <a:p>
            <a:br>
              <a:rPr 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endParaRPr lang="ko-KR" altLang="en-US" sz="1600" b="1" spc="300" dirty="0"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00868" y="3324182"/>
            <a:ext cx="142875" cy="1444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chemeClr val="tx1"/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00868" y="4538628"/>
            <a:ext cx="142875" cy="1444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chemeClr val="tx1"/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</a:endParaRPr>
          </a:p>
        </p:txBody>
      </p:sp>
      <p:sp>
        <p:nvSpPr>
          <p:cNvPr id="8" name="TextBox 12"/>
          <p:cNvSpPr txBox="1">
            <a:spLocks noChangeArrowheads="1"/>
          </p:cNvSpPr>
          <p:nvPr/>
        </p:nvSpPr>
        <p:spPr bwMode="auto">
          <a:xfrm>
            <a:off x="1015150" y="3181306"/>
            <a:ext cx="3714776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sz="1600" b="1" spc="300" dirty="0"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작성자 </a:t>
            </a:r>
            <a:r>
              <a:rPr lang="en-US" altLang="ko-KR" sz="1600" b="1" spc="300" dirty="0"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ID</a:t>
            </a:r>
            <a:r>
              <a:rPr lang="ko-KR" altLang="en-US" sz="1600" b="1" spc="300" dirty="0"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에 </a:t>
            </a:r>
            <a:r>
              <a:rPr lang="en-US" altLang="ko-KR" sz="1600" b="1" spc="300" dirty="0"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MBTI </a:t>
            </a:r>
            <a:r>
              <a:rPr lang="ko-KR" altLang="en-US" sz="1600" b="1" spc="300" dirty="0"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성격 유형 포함된 </a:t>
            </a:r>
            <a:r>
              <a:rPr lang="ko-KR" altLang="en-US" sz="1600" b="1" spc="300" dirty="0" err="1"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게시글만</a:t>
            </a:r>
            <a:r>
              <a:rPr lang="ko-KR" altLang="en-US" sz="1600" b="1" spc="300" dirty="0"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 사용 </a:t>
            </a:r>
            <a:br>
              <a:rPr lang="ko-KR" altLang="en-US" sz="1600" b="1" spc="300" dirty="0"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</a:br>
            <a:r>
              <a:rPr lang="ko-KR" altLang="en-US" sz="1600" b="1" spc="300" dirty="0"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 </a:t>
            </a:r>
            <a:b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endParaRPr lang="en-US" altLang="en-US" sz="1600" b="1" spc="300" dirty="0"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  <a:p>
            <a:br>
              <a:rPr 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endParaRPr lang="ko-KR" altLang="en-US" sz="1600" b="1" spc="300" dirty="0"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1015150" y="4467190"/>
            <a:ext cx="3714776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sz="1600" b="1" spc="300" dirty="0"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가입 인사는 제외</a:t>
            </a:r>
          </a:p>
          <a:p>
            <a:b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 </a:t>
            </a:r>
            <a:b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endParaRPr lang="en-US" altLang="en-US" sz="1600" b="1" spc="300" dirty="0"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  <a:p>
            <a:br>
              <a:rPr 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endParaRPr lang="ko-KR" altLang="en-US" sz="1600" b="1" spc="300" dirty="0"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</p:txBody>
      </p:sp>
      <p:sp>
        <p:nvSpPr>
          <p:cNvPr id="11" name="文本框 7">
            <a:extLst>
              <a:ext uri="{FF2B5EF4-FFF2-40B4-BE49-F238E27FC236}">
                <a16:creationId xmlns:a16="http://schemas.microsoft.com/office/drawing/2014/main" id="{E454D83F-C7FC-4B8B-8D49-7C7F631715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204" y="348130"/>
            <a:ext cx="434281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ko-KR" altLang="en-US" sz="4000" b="1">
                <a:solidFill>
                  <a:schemeClr val="accent2"/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데이터 소개</a:t>
            </a:r>
            <a:endParaRPr lang="zh-CN" altLang="en-US" sz="4000" b="1" dirty="0">
              <a:solidFill>
                <a:schemeClr val="accent2"/>
              </a:solidFill>
              <a:latin typeface="KBIZ한마음고딕 M" panose="02020503020101020101" pitchFamily="18" charset="-127"/>
              <a:cs typeface="+mn-ea"/>
              <a:sym typeface="+mn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04DF29-B484-46E8-9CE6-79DDA2FBD049}"/>
              </a:ext>
            </a:extLst>
          </p:cNvPr>
          <p:cNvSpPr/>
          <p:nvPr/>
        </p:nvSpPr>
        <p:spPr>
          <a:xfrm>
            <a:off x="4955134" y="1966860"/>
            <a:ext cx="142875" cy="1444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KBIZ한마음고딕 M" panose="02020503020101020101" pitchFamily="18" charset="-127"/>
              <a:ea typeface="KBIZ한마음고딕 M" panose="020205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620A57-5CB3-460E-9A8B-0656BF821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9416" y="1895422"/>
            <a:ext cx="3714776" cy="16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28,569</a:t>
            </a:r>
            <a: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개의 게시물 </a:t>
            </a:r>
            <a:b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 </a:t>
            </a:r>
            <a:b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 </a:t>
            </a:r>
            <a:b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endParaRPr lang="en-US" altLang="en-US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  <a:p>
            <a:br>
              <a:rPr 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endParaRPr lang="ko-KR" altLang="en-US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DA8D2A7-364A-4044-9A45-9911773F0946}"/>
              </a:ext>
            </a:extLst>
          </p:cNvPr>
          <p:cNvSpPr/>
          <p:nvPr/>
        </p:nvSpPr>
        <p:spPr>
          <a:xfrm>
            <a:off x="4955134" y="2895554"/>
            <a:ext cx="142875" cy="1444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KBIZ한마음고딕 M" panose="02020503020101020101" pitchFamily="18" charset="-127"/>
              <a:ea typeface="KBIZ한마음고딕 M" panose="020205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9CE0DE-2A0D-44DA-A39C-F09F9EBCBFE7}"/>
              </a:ext>
            </a:extLst>
          </p:cNvPr>
          <p:cNvSpPr/>
          <p:nvPr/>
        </p:nvSpPr>
        <p:spPr>
          <a:xfrm>
            <a:off x="4955134" y="3752810"/>
            <a:ext cx="142875" cy="1444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KBIZ한마음고딕 M" panose="02020503020101020101" pitchFamily="18" charset="-127"/>
              <a:ea typeface="KBIZ한마음고딕 M" panose="02020503020101020101" pitchFamily="18" charset="-127"/>
            </a:endParaRP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B8C54FC7-2E96-4AEC-91A7-64957B92B8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9416" y="2824116"/>
            <a:ext cx="3714776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6,266,305</a:t>
            </a:r>
            <a: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개의 형태소</a:t>
            </a:r>
            <a:endParaRPr lang="ko-KR" altLang="en-US" sz="1600" b="0" dirty="0">
              <a:latin typeface="KBIZ한마음고딕 M" panose="02020503020101020101" pitchFamily="18" charset="-127"/>
              <a:ea typeface="KBIZ한마음고딕 M" panose="02020503020101020101" pitchFamily="18" charset="-127"/>
            </a:endParaRPr>
          </a:p>
          <a:p>
            <a:b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 </a:t>
            </a:r>
            <a:b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</a:br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 </a:t>
            </a:r>
            <a:b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endParaRPr lang="en-US" altLang="en-US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  <a:p>
            <a:br>
              <a:rPr 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endParaRPr lang="ko-KR" altLang="en-US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3618A505-6D96-4B4B-8C49-BF4B3BD5B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9416" y="3681372"/>
            <a:ext cx="3714776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4,458</a:t>
            </a:r>
            <a: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명의 </a:t>
            </a:r>
            <a:r>
              <a:rPr 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unique </a:t>
            </a:r>
            <a: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회원</a:t>
            </a:r>
            <a:endParaRPr lang="ko-KR" altLang="en-US" sz="1600" b="0" dirty="0">
              <a:latin typeface="KBIZ한마음고딕 M" panose="02020503020101020101" pitchFamily="18" charset="-127"/>
              <a:ea typeface="KBIZ한마음고딕 M" panose="02020503020101020101" pitchFamily="18" charset="-127"/>
            </a:endParaRPr>
          </a:p>
          <a:p>
            <a:b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 </a:t>
            </a:r>
            <a:b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 </a:t>
            </a:r>
            <a:b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endParaRPr lang="en-US" altLang="en-US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  <a:p>
            <a:br>
              <a:rPr 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endParaRPr lang="ko-KR" altLang="en-US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F9E3755D-1757-4367-B778-6AEB08E218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9416" y="4538628"/>
            <a:ext cx="3714776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2012</a:t>
            </a:r>
            <a: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년 </a:t>
            </a:r>
            <a:r>
              <a:rPr lang="en-US" altLang="ko-KR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6</a:t>
            </a:r>
            <a: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월 </a:t>
            </a:r>
            <a:r>
              <a:rPr lang="en-US" altLang="ko-KR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15</a:t>
            </a:r>
            <a: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일</a:t>
            </a:r>
            <a:r>
              <a:rPr lang="en-US" altLang="ko-KR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~2019</a:t>
            </a:r>
            <a: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년 </a:t>
            </a:r>
            <a:r>
              <a:rPr lang="en-US" altLang="ko-KR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5</a:t>
            </a:r>
            <a: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월 </a:t>
            </a:r>
            <a:r>
              <a:rPr lang="en-US" altLang="ko-KR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18</a:t>
            </a:r>
            <a: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일 </a:t>
            </a:r>
            <a:r>
              <a:rPr lang="en-US" altLang="ko-KR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(26,485</a:t>
            </a:r>
            <a: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일</a:t>
            </a:r>
            <a:r>
              <a:rPr lang="en-US" altLang="ko-KR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)</a:t>
            </a:r>
            <a:endParaRPr lang="ko-KR" altLang="en-US" sz="1600" b="0" dirty="0">
              <a:latin typeface="KBIZ한마음고딕 M" panose="02020503020101020101" pitchFamily="18" charset="-127"/>
              <a:ea typeface="KBIZ한마음고딕 M" panose="02020503020101020101" pitchFamily="18" charset="-127"/>
            </a:endParaRPr>
          </a:p>
          <a:p>
            <a:b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b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 </a:t>
            </a:r>
            <a:b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 </a:t>
            </a:r>
            <a:b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endParaRPr lang="en-US" altLang="en-US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  <a:p>
            <a:br>
              <a:rPr 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endParaRPr lang="ko-KR" altLang="en-US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3559-F78F-4F32-9A1B-019C85EC7279}"/>
              </a:ext>
            </a:extLst>
          </p:cNvPr>
          <p:cNvSpPr/>
          <p:nvPr/>
        </p:nvSpPr>
        <p:spPr>
          <a:xfrm>
            <a:off x="4955134" y="4681504"/>
            <a:ext cx="142875" cy="1444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KBIZ한마음고딕 M" panose="02020503020101020101" pitchFamily="18" charset="-127"/>
              <a:ea typeface="KBIZ한마음고딕 M" panose="02020503020101020101" pitchFamily="18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EF2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530" name="Picture 2" descr="https://lh3.googleusercontent.com/RLGZDruhrbit7k8MhYsBlvDJWXNGM_uHQWo6qpC6z-QctoKz54BGAhkV5eqM5T-4SUCvt5y1EpuSjbugyxh43Xw2rIPv1JrS2Lo34IF758KlCnwX5KuLIkkq4Ad7reb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7704" y="1556792"/>
            <a:ext cx="7508591" cy="4524534"/>
          </a:xfrm>
          <a:prstGeom prst="rect">
            <a:avLst/>
          </a:prstGeom>
          <a:noFill/>
          <a:ln w="22225">
            <a:solidFill>
              <a:schemeClr val="tx2">
                <a:lumMod val="50000"/>
              </a:schemeClr>
            </a:solidFill>
          </a:ln>
        </p:spPr>
      </p:pic>
      <p:sp>
        <p:nvSpPr>
          <p:cNvPr id="13" name="文本框 7">
            <a:extLst>
              <a:ext uri="{FF2B5EF4-FFF2-40B4-BE49-F238E27FC236}">
                <a16:creationId xmlns:a16="http://schemas.microsoft.com/office/drawing/2014/main" id="{1FDB33EB-5E05-412C-A0FC-7B3F32FAC3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204" y="348130"/>
            <a:ext cx="434281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ko-KR" altLang="en-US" sz="4000" b="1">
                <a:solidFill>
                  <a:schemeClr val="accent2"/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데이터 소개</a:t>
            </a:r>
            <a:endParaRPr lang="zh-CN" altLang="en-US" sz="4000" b="1" dirty="0">
              <a:solidFill>
                <a:schemeClr val="accent2"/>
              </a:solidFill>
              <a:latin typeface="KBIZ한마음고딕 M" panose="02020503020101020101" pitchFamily="18" charset="-127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EF2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88195" y="1528116"/>
            <a:ext cx="6455640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7">
            <a:extLst>
              <a:ext uri="{FF2B5EF4-FFF2-40B4-BE49-F238E27FC236}">
                <a16:creationId xmlns:a16="http://schemas.microsoft.com/office/drawing/2014/main" id="{BE54F4BF-E753-4DC0-B6C7-A4E57845A8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204" y="348130"/>
            <a:ext cx="434281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ko-KR" altLang="en-US" sz="4000" b="1" dirty="0">
                <a:solidFill>
                  <a:schemeClr val="accent2"/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성격 유형별 회원 수</a:t>
            </a:r>
            <a:endParaRPr lang="zh-CN" altLang="en-US" sz="4000" b="1" dirty="0">
              <a:solidFill>
                <a:schemeClr val="accent2"/>
              </a:solidFill>
              <a:latin typeface="KBIZ한마음고딕 M" panose="02020503020101020101" pitchFamily="18" charset="-127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EF2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67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00" y="2348880"/>
            <a:ext cx="9108000" cy="2702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7">
            <a:extLst>
              <a:ext uri="{FF2B5EF4-FFF2-40B4-BE49-F238E27FC236}">
                <a16:creationId xmlns:a16="http://schemas.microsoft.com/office/drawing/2014/main" id="{2C83A8E5-F57D-48FD-8028-0E7E0262D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204" y="348130"/>
            <a:ext cx="434281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ko-KR" altLang="en-US" sz="4000" b="1" dirty="0">
                <a:solidFill>
                  <a:schemeClr val="accent2"/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성격 유형별 게시물</a:t>
            </a:r>
            <a:endParaRPr lang="zh-CN" altLang="en-US" sz="4000" b="1" dirty="0">
              <a:solidFill>
                <a:schemeClr val="accent2"/>
              </a:solidFill>
              <a:latin typeface="KBIZ한마음고딕 M" panose="02020503020101020101" pitchFamily="18" charset="-127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EF2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文本框 4"/>
          <p:cNvSpPr txBox="1">
            <a:spLocks noChangeArrowheads="1"/>
          </p:cNvSpPr>
          <p:nvPr/>
        </p:nvSpPr>
        <p:spPr bwMode="auto">
          <a:xfrm>
            <a:off x="0" y="2000240"/>
            <a:ext cx="4205288" cy="2215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3800" b="1" dirty="0">
                <a:solidFill>
                  <a:schemeClr val="accent2"/>
                </a:solidFill>
                <a:cs typeface="+mn-ea"/>
                <a:sym typeface="+mn-lt"/>
              </a:rPr>
              <a:t>03</a:t>
            </a:r>
            <a:endParaRPr lang="zh-CN" altLang="en-US" sz="138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grpSp>
        <p:nvGrpSpPr>
          <p:cNvPr id="3" name="组合 14"/>
          <p:cNvGrpSpPr>
            <a:grpSpLocks/>
          </p:cNvGrpSpPr>
          <p:nvPr/>
        </p:nvGrpSpPr>
        <p:grpSpPr bwMode="auto">
          <a:xfrm>
            <a:off x="3929058" y="3643314"/>
            <a:ext cx="4637337" cy="80987"/>
            <a:chOff x="3649980" y="3375660"/>
            <a:chExt cx="4638285" cy="108000"/>
          </a:xfrm>
        </p:grpSpPr>
        <p:cxnSp>
          <p:nvCxnSpPr>
            <p:cNvPr id="4" name="直接连接符 9"/>
            <p:cNvCxnSpPr/>
            <p:nvPr/>
          </p:nvCxnSpPr>
          <p:spPr>
            <a:xfrm>
              <a:off x="3734134" y="3429660"/>
              <a:ext cx="4495132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12"/>
            <p:cNvSpPr>
              <a:spLocks/>
            </p:cNvSpPr>
            <p:nvPr/>
          </p:nvSpPr>
          <p:spPr>
            <a:xfrm>
              <a:off x="3649980" y="3375660"/>
              <a:ext cx="82817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6" name="椭圆 13"/>
            <p:cNvSpPr>
              <a:spLocks/>
            </p:cNvSpPr>
            <p:nvPr/>
          </p:nvSpPr>
          <p:spPr>
            <a:xfrm>
              <a:off x="8205448" y="3375660"/>
              <a:ext cx="82817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</p:grpSp>
      <p:sp useBgFill="1">
        <p:nvSpPr>
          <p:cNvPr id="7" name="文本框 15"/>
          <p:cNvSpPr txBox="1">
            <a:spLocks noChangeArrowheads="1"/>
          </p:cNvSpPr>
          <p:nvPr/>
        </p:nvSpPr>
        <p:spPr bwMode="auto">
          <a:xfrm>
            <a:off x="928662" y="2928934"/>
            <a:ext cx="2196245" cy="33855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cs typeface="+mn-ea"/>
                <a:sym typeface="+mn-lt"/>
              </a:rPr>
              <a:t>P A R T         THREE</a:t>
            </a:r>
            <a:endParaRPr lang="zh-CN" altLang="en-US" sz="1600" b="1" dirty="0">
              <a:cs typeface="+mn-ea"/>
              <a:sym typeface="+mn-lt"/>
            </a:endParaRPr>
          </a:p>
        </p:txBody>
      </p:sp>
      <p:sp>
        <p:nvSpPr>
          <p:cNvPr id="8" name="文本框 6"/>
          <p:cNvSpPr txBox="1"/>
          <p:nvPr/>
        </p:nvSpPr>
        <p:spPr>
          <a:xfrm>
            <a:off x="3571868" y="3071810"/>
            <a:ext cx="524860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cs typeface="+mn-ea"/>
                <a:sym typeface="+mn-lt"/>
              </a:rPr>
              <a:t> </a:t>
            </a:r>
            <a:r>
              <a:rPr lang="en-US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3. BERT/</a:t>
            </a:r>
            <a:r>
              <a:rPr lang="en-US" altLang="en-US" sz="2400" b="1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KoBERT</a:t>
            </a:r>
            <a:endParaRPr lang="en-US" altLang="en-US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  <a:p>
            <a:endParaRPr lang="ko-KR" altLang="en-US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  <a:p>
            <a:endParaRPr lang="ko-KR" altLang="en-US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  <a:p>
            <a:endParaRPr lang="en-US" altLang="zh-CN" sz="2400" b="1" dirty="0">
              <a:solidFill>
                <a:schemeClr val="accent1"/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  <a:p>
            <a:endParaRPr lang="zh-CN" altLang="en-US" sz="2800" spc="225" dirty="0">
              <a:solidFill>
                <a:schemeClr val="tx1">
                  <a:lumMod val="75000"/>
                  <a:lumOff val="25000"/>
                </a:schemeClr>
              </a:solidFill>
              <a:latin typeface="KBIZ한마음고딕 M" panose="02020503020101020101" pitchFamily="18" charset="-127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EF2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286380" y="1643050"/>
            <a:ext cx="142875" cy="1444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428736"/>
            <a:ext cx="4357718" cy="44291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5643570" y="1428736"/>
            <a:ext cx="321471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다양한 </a:t>
            </a:r>
            <a:r>
              <a:rPr lang="en-US" altLang="ko-KR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NLP TASK</a:t>
            </a:r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에서</a:t>
            </a:r>
            <a:endParaRPr lang="en-US" altLang="ko-KR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  <a:p>
            <a:pPr fontAlgn="base"/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가장 좋은 성능 </a:t>
            </a:r>
            <a:br>
              <a:rPr 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endParaRPr lang="ko-KR" altLang="en-US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286380" y="3071810"/>
            <a:ext cx="142875" cy="1444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8" name="TextBox 12"/>
          <p:cNvSpPr txBox="1">
            <a:spLocks noChangeArrowheads="1"/>
          </p:cNvSpPr>
          <p:nvPr/>
        </p:nvSpPr>
        <p:spPr bwMode="auto">
          <a:xfrm>
            <a:off x="5643570" y="4214818"/>
            <a:ext cx="321471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이전의 모델의 접근 방식인</a:t>
            </a:r>
            <a:endParaRPr lang="en-US" altLang="ko-KR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  <a:p>
            <a:pPr fontAlgn="base"/>
            <a:r>
              <a:rPr lang="en-US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shallow bidirectional </a:t>
            </a:r>
          </a:p>
          <a:p>
            <a:pPr fontAlgn="base"/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또는 </a:t>
            </a:r>
            <a:r>
              <a:rPr lang="en-US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unidirectional</a:t>
            </a:r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함을 개선  </a:t>
            </a:r>
            <a:br>
              <a:rPr lang="en-US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</a:br>
            <a:endParaRPr lang="ko-KR" altLang="en-US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286380" y="4429132"/>
            <a:ext cx="142875" cy="1444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0" name="TextBox 12"/>
          <p:cNvSpPr txBox="1">
            <a:spLocks noChangeArrowheads="1"/>
          </p:cNvSpPr>
          <p:nvPr/>
        </p:nvSpPr>
        <p:spPr bwMode="auto">
          <a:xfrm>
            <a:off x="5643570" y="2786058"/>
            <a:ext cx="321471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Bidirectional Encoder Representations form Transformer </a:t>
            </a:r>
            <a:br>
              <a:rPr 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endParaRPr lang="ko-KR" altLang="en-US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</p:txBody>
      </p:sp>
      <p:sp>
        <p:nvSpPr>
          <p:cNvPr id="12" name="文本框 7">
            <a:extLst>
              <a:ext uri="{FF2B5EF4-FFF2-40B4-BE49-F238E27FC236}">
                <a16:creationId xmlns:a16="http://schemas.microsoft.com/office/drawing/2014/main" id="{B2DFF94A-499B-4F10-86BF-86C530101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204" y="348130"/>
            <a:ext cx="434281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4000" b="1" dirty="0">
                <a:solidFill>
                  <a:schemeClr val="accent2"/>
                </a:solidFill>
                <a:latin typeface="KBIZ한마음고딕 M" panose="02020503020101020101" pitchFamily="18" charset="-127"/>
                <a:cs typeface="+mn-ea"/>
                <a:sym typeface="+mn-lt"/>
              </a:rPr>
              <a:t>BERT</a:t>
            </a:r>
            <a:endParaRPr lang="zh-CN" altLang="en-US" sz="4000" b="1" dirty="0">
              <a:solidFill>
                <a:schemeClr val="accent2"/>
              </a:solidFill>
              <a:latin typeface="KBIZ한마음고딕 M" panose="02020503020101020101" pitchFamily="18" charset="-127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EF2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文本框 7"/>
          <p:cNvSpPr txBox="1">
            <a:spLocks noChangeArrowheads="1"/>
          </p:cNvSpPr>
          <p:nvPr/>
        </p:nvSpPr>
        <p:spPr bwMode="auto">
          <a:xfrm>
            <a:off x="373205" y="348130"/>
            <a:ext cx="370790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4000" b="1" dirty="0">
                <a:solidFill>
                  <a:schemeClr val="accent2"/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CONTENTS</a:t>
            </a:r>
            <a:endParaRPr lang="zh-CN" altLang="en-US" sz="4000" b="1" dirty="0">
              <a:solidFill>
                <a:schemeClr val="accent2"/>
              </a:solidFill>
              <a:latin typeface="KBIZ한마음고딕 M" panose="02020503020101020101" pitchFamily="18" charset="-127"/>
              <a:cs typeface="+mn-ea"/>
              <a:sym typeface="+mn-lt"/>
            </a:endParaRPr>
          </a:p>
        </p:txBody>
      </p:sp>
      <p:sp>
        <p:nvSpPr>
          <p:cNvPr id="3" name="等腰三角形 3"/>
          <p:cNvSpPr/>
          <p:nvPr/>
        </p:nvSpPr>
        <p:spPr bwMode="auto">
          <a:xfrm rot="5400000">
            <a:off x="-255740" y="3184674"/>
            <a:ext cx="1279920" cy="76844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2" tIns="32516" rIns="65032" bIns="32516" anchor="ctr"/>
          <a:lstStyle/>
          <a:p>
            <a:pPr algn="ctr" eaLnBrk="0" hangingPunct="0">
              <a:defRPr/>
            </a:pPr>
            <a:endParaRPr lang="zh-CN" altLang="en-US" dirty="0">
              <a:latin typeface="KBIZ한마음고딕 R" panose="02020503020101020101" pitchFamily="18" charset="-127"/>
              <a:cs typeface="+mn-ea"/>
              <a:sym typeface="+mn-lt"/>
            </a:endParaRPr>
          </a:p>
        </p:txBody>
      </p:sp>
      <p:sp>
        <p:nvSpPr>
          <p:cNvPr id="4" name="任意多边形 4"/>
          <p:cNvSpPr/>
          <p:nvPr/>
        </p:nvSpPr>
        <p:spPr>
          <a:xfrm>
            <a:off x="773706" y="3571876"/>
            <a:ext cx="8370294" cy="0"/>
          </a:xfrm>
          <a:custGeom>
            <a:avLst/>
            <a:gdLst>
              <a:gd name="connsiteX0" fmla="*/ 0 w 8369300"/>
              <a:gd name="connsiteY0" fmla="*/ 0 h 0"/>
              <a:gd name="connsiteX1" fmla="*/ 8369300 w 8369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69300">
                <a:moveTo>
                  <a:pt x="0" y="0"/>
                </a:moveTo>
                <a:lnTo>
                  <a:pt x="8369300" y="0"/>
                </a:lnTo>
              </a:path>
            </a:pathLst>
          </a:custGeom>
          <a:noFill/>
          <a:ln>
            <a:solidFill>
              <a:srgbClr val="D5D5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2" tIns="32516" rIns="65032" bIns="32516" anchor="ctr"/>
          <a:lstStyle/>
          <a:p>
            <a:pPr algn="ctr" eaLnBrk="0" hangingPunct="0">
              <a:defRPr/>
            </a:pPr>
            <a:endParaRPr lang="zh-CN" altLang="en-US">
              <a:latin typeface="KBIZ한마음고딕 R" panose="02020503020101020101" pitchFamily="18" charset="-127"/>
              <a:cs typeface="+mn-ea"/>
              <a:sym typeface="+mn-lt"/>
            </a:endParaRPr>
          </a:p>
        </p:txBody>
      </p:sp>
      <p:sp>
        <p:nvSpPr>
          <p:cNvPr id="6" name="矩形 6"/>
          <p:cNvSpPr/>
          <p:nvPr/>
        </p:nvSpPr>
        <p:spPr bwMode="auto">
          <a:xfrm>
            <a:off x="1785918" y="3286124"/>
            <a:ext cx="550927" cy="55262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n-US" altLang="zh-CN" b="1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+mn-ea"/>
                <a:sym typeface="+mn-lt"/>
              </a:rPr>
              <a:t>1</a:t>
            </a:r>
            <a:endParaRPr lang="zh-CN" altLang="en-US" b="1" dirty="0">
              <a:latin typeface="KBIZ한마음고딕 R" panose="02020503020101020101" pitchFamily="18" charset="-127"/>
              <a:cs typeface="+mn-ea"/>
              <a:sym typeface="+mn-lt"/>
            </a:endParaRPr>
          </a:p>
        </p:txBody>
      </p:sp>
      <p:sp>
        <p:nvSpPr>
          <p:cNvPr id="7" name="矩形 9"/>
          <p:cNvSpPr/>
          <p:nvPr/>
        </p:nvSpPr>
        <p:spPr bwMode="auto">
          <a:xfrm>
            <a:off x="3571868" y="3286124"/>
            <a:ext cx="550929" cy="55262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n-US" altLang="zh-CN" b="1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+mn-ea"/>
                <a:sym typeface="+mn-lt"/>
              </a:rPr>
              <a:t>2</a:t>
            </a:r>
            <a:endParaRPr lang="zh-CN" altLang="en-US" b="1" dirty="0">
              <a:latin typeface="KBIZ한마음고딕 R" panose="02020503020101020101" pitchFamily="18" charset="-127"/>
              <a:cs typeface="+mn-ea"/>
              <a:sym typeface="+mn-lt"/>
            </a:endParaRPr>
          </a:p>
        </p:txBody>
      </p:sp>
      <p:sp>
        <p:nvSpPr>
          <p:cNvPr id="8" name="矩形 12"/>
          <p:cNvSpPr/>
          <p:nvPr/>
        </p:nvSpPr>
        <p:spPr bwMode="auto">
          <a:xfrm>
            <a:off x="5286380" y="3286124"/>
            <a:ext cx="552515" cy="55262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n-US" altLang="zh-CN" b="1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+mn-ea"/>
                <a:sym typeface="+mn-lt"/>
              </a:rPr>
              <a:t>3</a:t>
            </a:r>
            <a:endParaRPr lang="zh-CN" altLang="en-US" b="1" dirty="0">
              <a:latin typeface="KBIZ한마음고딕 R" panose="02020503020101020101" pitchFamily="18" charset="-127"/>
              <a:cs typeface="+mn-ea"/>
              <a:sym typeface="+mn-lt"/>
            </a:endParaRPr>
          </a:p>
        </p:txBody>
      </p:sp>
      <p:sp>
        <p:nvSpPr>
          <p:cNvPr id="9" name="矩形 33"/>
          <p:cNvSpPr/>
          <p:nvPr/>
        </p:nvSpPr>
        <p:spPr bwMode="auto">
          <a:xfrm>
            <a:off x="7000892" y="3286124"/>
            <a:ext cx="552515" cy="55262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n-US" altLang="zh-CN" b="1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+mn-ea"/>
                <a:sym typeface="+mn-lt"/>
              </a:rPr>
              <a:t>4</a:t>
            </a:r>
            <a:endParaRPr lang="zh-CN" altLang="en-US" b="1" dirty="0">
              <a:latin typeface="KBIZ한마음고딕 R" panose="02020503020101020101" pitchFamily="18" charset="-127"/>
              <a:cs typeface="+mn-ea"/>
              <a:sym typeface="+mn-lt"/>
            </a:endParaRPr>
          </a:p>
        </p:txBody>
      </p:sp>
      <p:sp>
        <p:nvSpPr>
          <p:cNvPr id="10" name="文本框 66"/>
          <p:cNvSpPr txBox="1">
            <a:spLocks noChangeArrowheads="1"/>
          </p:cNvSpPr>
          <p:nvPr/>
        </p:nvSpPr>
        <p:spPr bwMode="auto">
          <a:xfrm>
            <a:off x="1000100" y="2643182"/>
            <a:ext cx="2194832" cy="769441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4400">
                <a:latin typeface="Simply City Light" panose="020B0303020202080204" pitchFamily="34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ko-KR" sz="20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  <a:cs typeface="+mn-ea"/>
                <a:sym typeface="+mn-lt"/>
              </a:rPr>
              <a:t>1. </a:t>
            </a:r>
            <a:r>
              <a:rPr lang="ko-KR" altLang="en-US" sz="20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  <a:cs typeface="+mn-ea"/>
                <a:sym typeface="+mn-lt"/>
              </a:rPr>
              <a:t>프로젝트 목표</a:t>
            </a:r>
          </a:p>
          <a:p>
            <a:br>
              <a:rPr lang="ko-KR" altLang="en-US" sz="12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</a:br>
            <a:endParaRPr lang="zh-CN" altLang="en-US" sz="1200" b="1" dirty="0">
              <a:solidFill>
                <a:schemeClr val="accent2"/>
              </a:solidFill>
              <a:latin typeface="KBIZ한마음고딕 R" panose="02020503020101020101" pitchFamily="18" charset="-127"/>
              <a:ea typeface="+mn-ea"/>
              <a:cs typeface="+mn-ea"/>
              <a:sym typeface="+mn-lt"/>
            </a:endParaRPr>
          </a:p>
        </p:txBody>
      </p:sp>
      <p:sp>
        <p:nvSpPr>
          <p:cNvPr id="11" name="文本框 66"/>
          <p:cNvSpPr txBox="1">
            <a:spLocks noChangeArrowheads="1"/>
          </p:cNvSpPr>
          <p:nvPr/>
        </p:nvSpPr>
        <p:spPr bwMode="auto">
          <a:xfrm>
            <a:off x="2477598" y="4024932"/>
            <a:ext cx="2739468" cy="1323439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4400">
                <a:latin typeface="Simply City Light" panose="020B0303020202080204" pitchFamily="34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ko-KR" sz="20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  <a:cs typeface="+mn-ea"/>
                <a:sym typeface="+mn-lt"/>
              </a:rPr>
              <a:t>2. MBTI </a:t>
            </a:r>
            <a:r>
              <a:rPr lang="ko-KR" altLang="en-US" sz="20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  <a:cs typeface="+mn-ea"/>
                <a:sym typeface="+mn-lt"/>
              </a:rPr>
              <a:t>성격 유형 </a:t>
            </a:r>
            <a:endParaRPr lang="en-US" altLang="ko-KR" sz="20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  <a:cs typeface="+mn-ea"/>
              <a:sym typeface="+mn-lt"/>
            </a:endParaRPr>
          </a:p>
          <a:p>
            <a:r>
              <a:rPr lang="en-US" altLang="ko-KR" sz="20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  <a:cs typeface="+mn-ea"/>
                <a:sym typeface="+mn-lt"/>
              </a:rPr>
              <a:t>   &amp; </a:t>
            </a:r>
            <a:r>
              <a:rPr lang="ko-KR" altLang="en-US" sz="2000" b="1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  <a:cs typeface="+mn-ea"/>
                <a:sym typeface="+mn-lt"/>
              </a:rPr>
              <a:t>데이터셋</a:t>
            </a:r>
            <a:endParaRPr lang="ko-KR" altLang="en-US" sz="20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  <a:cs typeface="+mn-ea"/>
              <a:sym typeface="+mn-lt"/>
            </a:endParaRPr>
          </a:p>
          <a:p>
            <a:br>
              <a:rPr lang="ko-KR" altLang="en-US" sz="2000" b="1" dirty="0">
                <a:solidFill>
                  <a:schemeClr val="accent2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  <a:cs typeface="+mn-ea"/>
                <a:sym typeface="+mn-lt"/>
              </a:rPr>
            </a:br>
            <a:endParaRPr lang="zh-CN" altLang="en-US" sz="2000" b="1" dirty="0">
              <a:solidFill>
                <a:schemeClr val="accent2"/>
              </a:solidFill>
              <a:latin typeface="KBIZ한마음고딕 R" panose="02020503020101020101" pitchFamily="18" charset="-127"/>
              <a:ea typeface="+mn-ea"/>
              <a:cs typeface="+mn-ea"/>
              <a:sym typeface="+mn-lt"/>
            </a:endParaRPr>
          </a:p>
        </p:txBody>
      </p:sp>
      <p:sp>
        <p:nvSpPr>
          <p:cNvPr id="12" name="文本框 66"/>
          <p:cNvSpPr txBox="1">
            <a:spLocks noChangeArrowheads="1"/>
          </p:cNvSpPr>
          <p:nvPr/>
        </p:nvSpPr>
        <p:spPr bwMode="auto">
          <a:xfrm>
            <a:off x="4286248" y="2643182"/>
            <a:ext cx="2857520" cy="76944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defRPr sz="4400">
                <a:latin typeface="Simply City Light" panose="020B0303020202080204" pitchFamily="34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sz="20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  <a:cs typeface="+mn-ea"/>
                <a:sym typeface="+mn-lt"/>
              </a:rPr>
              <a:t>3. BERT/</a:t>
            </a:r>
            <a:r>
              <a:rPr lang="en-US" altLang="en-US" sz="2000" b="1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  <a:cs typeface="+mn-ea"/>
                <a:sym typeface="+mn-lt"/>
              </a:rPr>
              <a:t>KoBERT</a:t>
            </a:r>
            <a:endParaRPr lang="en-US" altLang="en-US" sz="20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  <a:cs typeface="+mn-ea"/>
              <a:sym typeface="+mn-lt"/>
            </a:endParaRPr>
          </a:p>
          <a:p>
            <a:br>
              <a:rPr lang="en-US" sz="12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</a:br>
            <a:endParaRPr lang="zh-CN" altLang="en-US" sz="1200" b="1" dirty="0">
              <a:solidFill>
                <a:schemeClr val="accent2"/>
              </a:solidFill>
              <a:latin typeface="KBIZ한마음고딕 R" panose="02020503020101020101" pitchFamily="18" charset="-127"/>
              <a:ea typeface="+mn-ea"/>
              <a:cs typeface="+mn-ea"/>
              <a:sym typeface="+mn-lt"/>
            </a:endParaRPr>
          </a:p>
        </p:txBody>
      </p:sp>
      <p:sp>
        <p:nvSpPr>
          <p:cNvPr id="13" name="文本框 66"/>
          <p:cNvSpPr txBox="1">
            <a:spLocks noChangeArrowheads="1"/>
          </p:cNvSpPr>
          <p:nvPr/>
        </p:nvSpPr>
        <p:spPr bwMode="auto">
          <a:xfrm>
            <a:off x="6277516" y="4028470"/>
            <a:ext cx="1999265" cy="707886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4400">
                <a:latin typeface="Simply City Light" panose="020B0303020202080204" pitchFamily="34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 algn="ctr">
              <a:defRPr/>
            </a:pPr>
            <a:r>
              <a:rPr lang="en-US" altLang="ko-KR" sz="2000" b="1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  <a:cs typeface="+mn-ea"/>
                <a:sym typeface="+mn-lt"/>
              </a:rPr>
              <a:t>4. </a:t>
            </a:r>
            <a:r>
              <a:rPr lang="ko-KR" altLang="en-US" sz="20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  <a:cs typeface="+mn-ea"/>
                <a:sym typeface="+mn-lt"/>
              </a:rPr>
              <a:t>모델링 결과</a:t>
            </a:r>
            <a:endParaRPr lang="en-US" altLang="ko-KR" sz="20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  <a:cs typeface="+mn-ea"/>
              <a:sym typeface="+mn-lt"/>
            </a:endParaRPr>
          </a:p>
          <a:p>
            <a:pPr algn="ctr">
              <a:defRPr/>
            </a:pPr>
            <a:r>
              <a:rPr lang="en-US" altLang="ko-KR" sz="20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  <a:cs typeface="+mn-ea"/>
                <a:sym typeface="+mn-lt"/>
              </a:rPr>
              <a:t>&amp; </a:t>
            </a:r>
            <a:r>
              <a:rPr lang="ko-KR" altLang="en-US" sz="2000" b="1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  <a:cs typeface="+mn-ea"/>
                <a:sym typeface="+mn-lt"/>
              </a:rPr>
              <a:t>시연</a:t>
            </a:r>
            <a:endParaRPr lang="zh-CN" altLang="en-US" sz="2000" b="1" spc="300" dirty="0" err="1">
              <a:solidFill>
                <a:schemeClr val="tx1">
                  <a:lumMod val="65000"/>
                  <a:lumOff val="35000"/>
                </a:schemeClr>
              </a:solidFill>
              <a:latin typeface="KBIZ한마음고딕 R" panose="02020503020101020101" pitchFamily="18" charset="-127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EF2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2071678"/>
            <a:ext cx="4357718" cy="30003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5429256" y="2357430"/>
            <a:ext cx="142875" cy="1444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5643570" y="2000240"/>
            <a:ext cx="321471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600" b="1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  <a:cs typeface="+mn-ea"/>
                <a:sym typeface="+mn-lt"/>
              </a:rPr>
              <a:t>버트가</a:t>
            </a:r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  <a:cs typeface="+mn-ea"/>
                <a:sym typeface="+mn-lt"/>
              </a:rPr>
              <a:t> 기존의 방법론 대비 </a:t>
            </a:r>
            <a:endParaRPr lang="en-US" altLang="ko-KR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  <a:cs typeface="+mn-ea"/>
              <a:sym typeface="+mn-lt"/>
            </a:endParaRPr>
          </a:p>
          <a:p>
            <a:pPr fontAlgn="base"/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  <a:cs typeface="+mn-ea"/>
                <a:sym typeface="+mn-lt"/>
              </a:rPr>
              <a:t>활용하기 어려운 주요한 </a:t>
            </a:r>
            <a:endParaRPr lang="en-US" altLang="ko-KR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  <a:cs typeface="+mn-ea"/>
              <a:sym typeface="+mn-lt"/>
            </a:endParaRPr>
          </a:p>
          <a:p>
            <a:pPr fontAlgn="base"/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  <a:cs typeface="+mn-ea"/>
                <a:sym typeface="+mn-lt"/>
              </a:rPr>
              <a:t>이유 중 하나 </a:t>
            </a:r>
            <a:br>
              <a:rPr lang="en-US" sz="16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</a:br>
            <a:endParaRPr lang="ko-KR" altLang="en-US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  <a:cs typeface="+mn-ea"/>
              <a:sym typeface="+mn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429256" y="4214818"/>
            <a:ext cx="142875" cy="1444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8" name="TextBox 12"/>
          <p:cNvSpPr txBox="1">
            <a:spLocks noChangeArrowheads="1"/>
          </p:cNvSpPr>
          <p:nvPr/>
        </p:nvSpPr>
        <p:spPr bwMode="auto">
          <a:xfrm>
            <a:off x="5643570" y="3786190"/>
            <a:ext cx="321471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  <a:cs typeface="+mn-ea"/>
                <a:sym typeface="+mn-lt"/>
              </a:rPr>
              <a:t>대부분 구현체들은 </a:t>
            </a:r>
            <a:endParaRPr lang="en-US" altLang="ko-KR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  <a:cs typeface="+mn-ea"/>
              <a:sym typeface="+mn-lt"/>
            </a:endParaRPr>
          </a:p>
          <a:p>
            <a:pPr fontAlgn="base"/>
            <a:r>
              <a:rPr lang="ko-KR" altLang="en-US" sz="1600" b="1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  <a:cs typeface="+mn-ea"/>
                <a:sym typeface="+mn-lt"/>
              </a:rPr>
              <a:t>버트가</a:t>
            </a:r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  <a:cs typeface="+mn-ea"/>
                <a:sym typeface="+mn-lt"/>
              </a:rPr>
              <a:t> 요구하는 전처리에 </a:t>
            </a:r>
            <a:endParaRPr lang="en-US" altLang="ko-KR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  <a:cs typeface="+mn-ea"/>
              <a:sym typeface="+mn-lt"/>
            </a:endParaRPr>
          </a:p>
          <a:p>
            <a:pPr fontAlgn="base"/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  <a:cs typeface="+mn-ea"/>
                <a:sym typeface="+mn-lt"/>
              </a:rPr>
              <a:t>대한 일반화를 하지 않아 </a:t>
            </a:r>
            <a:endParaRPr lang="en-US" altLang="ko-KR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  <a:cs typeface="+mn-ea"/>
              <a:sym typeface="+mn-lt"/>
            </a:endParaRPr>
          </a:p>
          <a:p>
            <a:pPr fontAlgn="base"/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  <a:cs typeface="+mn-ea"/>
                <a:sym typeface="+mn-lt"/>
              </a:rPr>
              <a:t>별도의 모형을 구축할 때 </a:t>
            </a:r>
            <a:endParaRPr lang="en-US" altLang="ko-KR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  <a:cs typeface="+mn-ea"/>
              <a:sym typeface="+mn-lt"/>
            </a:endParaRPr>
          </a:p>
          <a:p>
            <a:pPr fontAlgn="base"/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  <a:cs typeface="+mn-ea"/>
                <a:sym typeface="+mn-lt"/>
              </a:rPr>
              <a:t>구현이 까다로움</a:t>
            </a:r>
            <a:r>
              <a:rPr lang="en-US" altLang="ko-KR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  <a:cs typeface="+mn-ea"/>
                <a:sym typeface="+mn-lt"/>
              </a:rPr>
              <a:t> </a:t>
            </a:r>
            <a:br>
              <a:rPr lang="en-US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  <a:cs typeface="+mn-ea"/>
                <a:sym typeface="+mn-lt"/>
              </a:rPr>
            </a:br>
            <a:endParaRPr lang="ko-KR" altLang="en-US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  <a:cs typeface="+mn-ea"/>
              <a:sym typeface="+mn-lt"/>
            </a:endParaRPr>
          </a:p>
        </p:txBody>
      </p:sp>
      <p:sp>
        <p:nvSpPr>
          <p:cNvPr id="9" name="文本框 7">
            <a:extLst>
              <a:ext uri="{FF2B5EF4-FFF2-40B4-BE49-F238E27FC236}">
                <a16:creationId xmlns:a16="http://schemas.microsoft.com/office/drawing/2014/main" id="{6AF677AD-EA42-473B-95B6-8B915B9AAB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204" y="348130"/>
            <a:ext cx="434281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4000" b="1" dirty="0">
                <a:solidFill>
                  <a:schemeClr val="accent2"/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BERT</a:t>
            </a:r>
            <a:r>
              <a:rPr lang="ko-KR" altLang="en-US" sz="4000" b="1" dirty="0">
                <a:solidFill>
                  <a:schemeClr val="accent2"/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식 </a:t>
            </a:r>
            <a:r>
              <a:rPr lang="ko-KR" altLang="en-US" sz="4000" b="1" dirty="0" err="1">
                <a:solidFill>
                  <a:schemeClr val="accent2"/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전처리</a:t>
            </a:r>
            <a:endParaRPr lang="zh-CN" altLang="en-US" sz="4000" b="1" dirty="0">
              <a:solidFill>
                <a:schemeClr val="accent2"/>
              </a:solidFill>
              <a:latin typeface="KBIZ한마음고딕 M" panose="02020503020101020101" pitchFamily="18" charset="-127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EF2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785926"/>
            <a:ext cx="3735187" cy="30718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4643438" y="1714488"/>
            <a:ext cx="142875" cy="1444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5143504" y="1357298"/>
            <a:ext cx="321471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  <a:cs typeface="+mn-ea"/>
                <a:sym typeface="+mn-lt"/>
              </a:rPr>
              <a:t>각 토큰의 </a:t>
            </a:r>
            <a:r>
              <a:rPr lang="en-US" altLang="ko-KR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  <a:cs typeface="+mn-ea"/>
                <a:sym typeface="+mn-lt"/>
              </a:rPr>
              <a:t>Vocabulary </a:t>
            </a:r>
          </a:p>
          <a:p>
            <a:pPr fontAlgn="base"/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  <a:cs typeface="+mn-ea"/>
                <a:sym typeface="+mn-lt"/>
              </a:rPr>
              <a:t>인덱스를 추출해</a:t>
            </a:r>
            <a:r>
              <a:rPr lang="en-US" altLang="ko-KR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  <a:cs typeface="+mn-ea"/>
                <a:sym typeface="+mn-lt"/>
              </a:rPr>
              <a:t> </a:t>
            </a:r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  <a:cs typeface="+mn-ea"/>
                <a:sym typeface="+mn-lt"/>
              </a:rPr>
              <a:t>이를 </a:t>
            </a:r>
            <a:endParaRPr lang="en-US" altLang="ko-KR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  <a:cs typeface="+mn-ea"/>
              <a:sym typeface="+mn-lt"/>
            </a:endParaRPr>
          </a:p>
          <a:p>
            <a:pPr fontAlgn="base"/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  <a:cs typeface="+mn-ea"/>
                <a:sym typeface="+mn-lt"/>
              </a:rPr>
              <a:t>정해진 길이의 벡터로 생성</a:t>
            </a:r>
            <a:endParaRPr lang="en-US" altLang="ko-KR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  <a:cs typeface="+mn-ea"/>
              <a:sym typeface="+mn-lt"/>
            </a:endParaRPr>
          </a:p>
          <a:p>
            <a:pPr fontAlgn="base"/>
            <a:br>
              <a:rPr lang="en-US" sz="1600" b="1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</a:br>
            <a:endParaRPr lang="ko-KR" altLang="en-US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  <a:cs typeface="+mn-ea"/>
              <a:sym typeface="+mn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43438" y="5143512"/>
            <a:ext cx="142875" cy="1444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8" name="TextBox 12"/>
          <p:cNvSpPr txBox="1">
            <a:spLocks noChangeArrowheads="1"/>
          </p:cNvSpPr>
          <p:nvPr/>
        </p:nvSpPr>
        <p:spPr bwMode="auto">
          <a:xfrm>
            <a:off x="5286380" y="5072074"/>
            <a:ext cx="321471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  <a:cs typeface="+mn-ea"/>
                <a:sym typeface="+mn-lt"/>
              </a:rPr>
              <a:t>유효 길이 벡터</a:t>
            </a:r>
            <a:br>
              <a:rPr lang="en-US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  <a:cs typeface="+mn-ea"/>
                <a:sym typeface="+mn-lt"/>
              </a:rPr>
            </a:br>
            <a:endParaRPr lang="ko-KR" altLang="en-US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  <a:cs typeface="+mn-ea"/>
              <a:sym typeface="+mn-l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643438" y="3429000"/>
            <a:ext cx="142875" cy="1444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0" name="TextBox 12"/>
          <p:cNvSpPr txBox="1">
            <a:spLocks noChangeArrowheads="1"/>
          </p:cNvSpPr>
          <p:nvPr/>
        </p:nvSpPr>
        <p:spPr bwMode="auto">
          <a:xfrm>
            <a:off x="5214942" y="3000372"/>
            <a:ext cx="3357586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  <a:cs typeface="+mn-ea"/>
                <a:sym typeface="+mn-lt"/>
              </a:rPr>
              <a:t>두 문장 혹은 하나의 문장이 들어올 수 있기 때문에 </a:t>
            </a:r>
            <a:endParaRPr lang="en-US" altLang="ko-KR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  <a:cs typeface="+mn-ea"/>
              <a:sym typeface="+mn-lt"/>
            </a:endParaRPr>
          </a:p>
          <a:p>
            <a:pPr fontAlgn="base"/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  <a:cs typeface="+mn-ea"/>
                <a:sym typeface="+mn-lt"/>
              </a:rPr>
              <a:t>이들을 구분하기 위한 </a:t>
            </a:r>
            <a:endParaRPr lang="en-US" altLang="ko-KR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  <a:cs typeface="+mn-ea"/>
              <a:sym typeface="+mn-lt"/>
            </a:endParaRPr>
          </a:p>
          <a:p>
            <a:pPr fontAlgn="base"/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  <a:cs typeface="+mn-ea"/>
                <a:sym typeface="+mn-lt"/>
              </a:rPr>
              <a:t>토큰 타입 벡터 생성</a:t>
            </a:r>
          </a:p>
          <a:p>
            <a:pPr fontAlgn="base"/>
            <a:br>
              <a:rPr lang="en-US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  <a:cs typeface="+mn-ea"/>
                <a:sym typeface="+mn-lt"/>
              </a:rPr>
            </a:br>
            <a:endParaRPr lang="ko-KR" altLang="en-US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  <a:cs typeface="+mn-ea"/>
              <a:sym typeface="+mn-lt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0562" y="2348880"/>
            <a:ext cx="4357718" cy="333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3438" y="4365104"/>
            <a:ext cx="2286016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43438" y="5572140"/>
            <a:ext cx="838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文本框 7">
            <a:extLst>
              <a:ext uri="{FF2B5EF4-FFF2-40B4-BE49-F238E27FC236}">
                <a16:creationId xmlns:a16="http://schemas.microsoft.com/office/drawing/2014/main" id="{ABCD5BCD-FEDE-48BB-8930-B2E410B479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204" y="348130"/>
            <a:ext cx="434281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4000" b="1">
                <a:solidFill>
                  <a:schemeClr val="accent2"/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BERT</a:t>
            </a:r>
            <a:r>
              <a:rPr lang="ko-KR" altLang="en-US" sz="4000" b="1" dirty="0">
                <a:solidFill>
                  <a:schemeClr val="accent2"/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식 </a:t>
            </a:r>
            <a:r>
              <a:rPr lang="ko-KR" altLang="en-US" sz="4000" b="1" dirty="0" err="1">
                <a:solidFill>
                  <a:schemeClr val="accent2"/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전처리</a:t>
            </a:r>
            <a:endParaRPr lang="zh-CN" altLang="en-US" sz="4000" b="1" dirty="0">
              <a:solidFill>
                <a:schemeClr val="accent2"/>
              </a:solidFill>
              <a:latin typeface="KBIZ한마음고딕 M" panose="02020503020101020101" pitchFamily="18" charset="-127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EF2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8435" y="3737030"/>
            <a:ext cx="2702247" cy="1365777"/>
          </a:xfrm>
          <a:prstGeom prst="rect">
            <a:avLst/>
          </a:prstGeom>
          <a:noFill/>
          <a:ln w="25400">
            <a:solidFill>
              <a:schemeClr val="tx2">
                <a:lumMod val="50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3923928" y="1885120"/>
            <a:ext cx="142875" cy="1444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923928" y="3964232"/>
            <a:ext cx="142875" cy="1444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923928" y="5300762"/>
            <a:ext cx="142875" cy="1444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4423994" y="1742244"/>
            <a:ext cx="35719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BERT</a:t>
            </a:r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의 한국어 성능 한계를 </a:t>
            </a:r>
            <a:endParaRPr lang="en-US" altLang="ko-KR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  <a:p>
            <a:pPr fontAlgn="base"/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보완한 모델 </a:t>
            </a:r>
          </a:p>
        </p:txBody>
      </p:sp>
      <p:sp>
        <p:nvSpPr>
          <p:cNvPr id="10" name="TextBox 12"/>
          <p:cNvSpPr txBox="1">
            <a:spLocks noChangeArrowheads="1"/>
          </p:cNvSpPr>
          <p:nvPr/>
        </p:nvSpPr>
        <p:spPr bwMode="auto">
          <a:xfrm>
            <a:off x="4423994" y="3821356"/>
            <a:ext cx="35719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한글 </a:t>
            </a:r>
            <a:r>
              <a:rPr lang="ko-KR" altLang="en-US" sz="1600" b="1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위키</a:t>
            </a:r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 </a:t>
            </a:r>
            <a:r>
              <a:rPr lang="en-US" altLang="ko-KR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+ </a:t>
            </a:r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뉴스 텍스트 기반</a:t>
            </a:r>
            <a:r>
              <a:rPr lang="en-US" altLang="ko-KR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8002</a:t>
            </a:r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개의 단어를 학습 </a:t>
            </a:r>
          </a:p>
          <a:p>
            <a:pPr fontAlgn="base"/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이외의 단어는 ‘</a:t>
            </a:r>
            <a:r>
              <a:rPr lang="en-US" altLang="ko-KR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UNK’</a:t>
            </a:r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로 처리</a:t>
            </a:r>
          </a:p>
          <a:p>
            <a:br>
              <a:rPr lang="ko-KR" altLang="en-US" sz="1600" b="1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endParaRPr lang="ko-KR" altLang="en-US" sz="1600" b="1" dirty="0">
              <a:latin typeface="KBIZ한마음고딕 M" panose="02020503020101020101" pitchFamily="18" charset="-127"/>
              <a:ea typeface="KBIZ한마음고딕 M" panose="02020503020101020101" pitchFamily="18" charset="-127"/>
            </a:endParaRPr>
          </a:p>
        </p:txBody>
      </p:sp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4423994" y="5178678"/>
            <a:ext cx="454106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‘</a:t>
            </a:r>
            <a:r>
              <a:rPr lang="en-US" altLang="ko-KR" sz="1600" b="1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SentencePiece</a:t>
            </a:r>
            <a:r>
              <a:rPr lang="en-US" altLang="ko-KR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’</a:t>
            </a:r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를 사용하여 토큰화</a:t>
            </a:r>
          </a:p>
        </p:txBody>
      </p:sp>
      <p:sp>
        <p:nvSpPr>
          <p:cNvPr id="13" name="文本框 7">
            <a:extLst>
              <a:ext uri="{FF2B5EF4-FFF2-40B4-BE49-F238E27FC236}">
                <a16:creationId xmlns:a16="http://schemas.microsoft.com/office/drawing/2014/main" id="{A78DBD9F-2033-4B54-984D-B2A788719B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204" y="348130"/>
            <a:ext cx="434281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4000" b="1" dirty="0" err="1">
                <a:solidFill>
                  <a:schemeClr val="accent2"/>
                </a:solidFill>
                <a:latin typeface="KBIZ한마음고딕 M" panose="02020503020101020101" pitchFamily="18" charset="-127"/>
                <a:cs typeface="+mn-ea"/>
                <a:sym typeface="+mn-lt"/>
              </a:rPr>
              <a:t>KoBERT</a:t>
            </a:r>
            <a:endParaRPr lang="zh-CN" altLang="en-US" sz="4000" b="1" dirty="0">
              <a:solidFill>
                <a:schemeClr val="accent2"/>
              </a:solidFill>
              <a:latin typeface="KBIZ한마음고딕 M" panose="02020503020101020101" pitchFamily="18" charset="-127"/>
              <a:cs typeface="+mn-ea"/>
              <a:sym typeface="+mn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5AC9B9-E513-4DFD-8325-3D97472B3740}"/>
              </a:ext>
            </a:extLst>
          </p:cNvPr>
          <p:cNvSpPr/>
          <p:nvPr/>
        </p:nvSpPr>
        <p:spPr>
          <a:xfrm>
            <a:off x="3924943" y="2945290"/>
            <a:ext cx="142875" cy="1444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FB3D2BB4-C434-4F22-A8C9-401509CB1D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5009" y="2802414"/>
            <a:ext cx="35719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600" b="1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SKTBrain</a:t>
            </a:r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에서 개발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CF7371-0217-4F12-ABDD-D91642BBA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18" y="1800211"/>
            <a:ext cx="3243396" cy="120469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EF2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文本框 7">
            <a:extLst>
              <a:ext uri="{FF2B5EF4-FFF2-40B4-BE49-F238E27FC236}">
                <a16:creationId xmlns:a16="http://schemas.microsoft.com/office/drawing/2014/main" id="{A78DBD9F-2033-4B54-984D-B2A788719B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204" y="348130"/>
            <a:ext cx="434281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ko-KR" altLang="en-US" sz="4000" b="1" dirty="0">
                <a:solidFill>
                  <a:schemeClr val="accent2"/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모델 구조</a:t>
            </a:r>
            <a:endParaRPr lang="zh-CN" altLang="en-US" sz="4000" b="1" dirty="0">
              <a:solidFill>
                <a:schemeClr val="accent2"/>
              </a:solidFill>
              <a:latin typeface="KBIZ한마음고딕 M" panose="02020503020101020101" pitchFamily="18" charset="-127"/>
              <a:cs typeface="+mn-ea"/>
              <a:sym typeface="+mn-lt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12257A-D029-4DFE-A669-0369EBC07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52" y="1805104"/>
            <a:ext cx="3343275" cy="32385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F27CB21-3712-40A3-BA5E-ED1DCAF74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5929461"/>
            <a:ext cx="6219825" cy="52387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5E7652-EAF1-432B-AAAE-31A7B546A074}"/>
              </a:ext>
            </a:extLst>
          </p:cNvPr>
          <p:cNvSpPr/>
          <p:nvPr/>
        </p:nvSpPr>
        <p:spPr>
          <a:xfrm>
            <a:off x="825352" y="1400448"/>
            <a:ext cx="142875" cy="1444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63636DA6-4FDC-4346-82A7-96E7FFDE9F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1190" y="1304328"/>
            <a:ext cx="34208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Pretrained </a:t>
            </a:r>
            <a:r>
              <a:rPr lang="en-US" altLang="ko-KR" b="1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KoBERT</a:t>
            </a:r>
            <a:endParaRPr lang="ko-KR" altLang="en-US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B1EAD74-4D16-4C04-9EBC-A6DE050828BE}"/>
              </a:ext>
            </a:extLst>
          </p:cNvPr>
          <p:cNvSpPr/>
          <p:nvPr/>
        </p:nvSpPr>
        <p:spPr>
          <a:xfrm>
            <a:off x="825352" y="5527633"/>
            <a:ext cx="142875" cy="1444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46FA5C2E-9C34-4C8D-9F0F-6DA05F64BB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1190" y="5431513"/>
            <a:ext cx="47870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Fine-tuning for classification</a:t>
            </a:r>
            <a:endParaRPr lang="ko-KR" altLang="en-US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76421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EF2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85721" y="2161090"/>
            <a:ext cx="142875" cy="1444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611560" y="2064970"/>
            <a:ext cx="22322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토크나이징</a:t>
            </a:r>
          </a:p>
        </p:txBody>
      </p:sp>
      <p:sp>
        <p:nvSpPr>
          <p:cNvPr id="13" name="文本框 7">
            <a:extLst>
              <a:ext uri="{FF2B5EF4-FFF2-40B4-BE49-F238E27FC236}">
                <a16:creationId xmlns:a16="http://schemas.microsoft.com/office/drawing/2014/main" id="{A78DBD9F-2033-4B54-984D-B2A788719B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204" y="348130"/>
            <a:ext cx="434281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4000" b="1" dirty="0" err="1">
                <a:solidFill>
                  <a:schemeClr val="accent2"/>
                </a:solidFill>
                <a:latin typeface="KBIZ한마음고딕 M" panose="02020503020101020101" pitchFamily="18" charset="-127"/>
                <a:cs typeface="+mn-ea"/>
                <a:sym typeface="+mn-lt"/>
              </a:rPr>
              <a:t>KoBERT</a:t>
            </a:r>
            <a:endParaRPr lang="zh-CN" altLang="en-US" sz="4000" b="1" dirty="0">
              <a:solidFill>
                <a:schemeClr val="accent2"/>
              </a:solidFill>
              <a:latin typeface="KBIZ한마음고딕 M" panose="02020503020101020101" pitchFamily="18" charset="-127"/>
              <a:cs typeface="+mn-ea"/>
              <a:sym typeface="+mn-lt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7F89C32-70DF-481F-8B8A-9D6F21C50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2506310"/>
            <a:ext cx="9072000" cy="121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12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EF2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文本框 7">
            <a:extLst>
              <a:ext uri="{FF2B5EF4-FFF2-40B4-BE49-F238E27FC236}">
                <a16:creationId xmlns:a16="http://schemas.microsoft.com/office/drawing/2014/main" id="{A78DBD9F-2033-4B54-984D-B2A788719B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204" y="348130"/>
            <a:ext cx="434281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4000" b="1" dirty="0" err="1">
                <a:solidFill>
                  <a:schemeClr val="accent2"/>
                </a:solidFill>
                <a:latin typeface="KBIZ한마음고딕 M" panose="02020503020101020101" pitchFamily="18" charset="-127"/>
                <a:cs typeface="+mn-ea"/>
                <a:sym typeface="+mn-lt"/>
              </a:rPr>
              <a:t>KoBERT</a:t>
            </a:r>
            <a:endParaRPr lang="zh-CN" altLang="en-US" sz="4000" b="1" dirty="0">
              <a:solidFill>
                <a:schemeClr val="accent2"/>
              </a:solidFill>
              <a:latin typeface="KBIZ한마음고딕 M" panose="02020503020101020101" pitchFamily="18" charset="-127"/>
              <a:cs typeface="+mn-ea"/>
              <a:sym typeface="+mn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3D12C9-7A27-465D-B2CA-B7A48D48D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33" y="1556792"/>
            <a:ext cx="8221734" cy="523447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C9962A8-A15D-44B4-AA5D-9617B36519B1}"/>
              </a:ext>
            </a:extLst>
          </p:cNvPr>
          <p:cNvSpPr/>
          <p:nvPr/>
        </p:nvSpPr>
        <p:spPr>
          <a:xfrm>
            <a:off x="380303" y="1217858"/>
            <a:ext cx="142875" cy="1444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8752374F-5987-4958-955D-1793DD891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142" y="1121738"/>
            <a:ext cx="22322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b="1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전처리</a:t>
            </a:r>
            <a:endParaRPr lang="ko-KR" altLang="en-US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45D95F-55CA-4582-9E71-06E6222B6E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3908" y="3553852"/>
            <a:ext cx="1656184" cy="523220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b="1" spc="300" dirty="0">
                <a:solidFill>
                  <a:schemeClr val="accent2">
                    <a:lumMod val="7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Token embeddings</a:t>
            </a:r>
            <a:endParaRPr lang="ko-KR" altLang="en-US" sz="1400" b="1" spc="300" dirty="0">
              <a:solidFill>
                <a:schemeClr val="accent2">
                  <a:lumMod val="7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CE519B-EAC4-453D-8F93-AC1EBFE96D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896" y="5147319"/>
            <a:ext cx="1872208" cy="307777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b="1" spc="300" dirty="0">
                <a:solidFill>
                  <a:schemeClr val="accent2">
                    <a:lumMod val="7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Valid length</a:t>
            </a:r>
            <a:endParaRPr lang="ko-KR" altLang="en-US" sz="1400" b="1" spc="300" dirty="0">
              <a:solidFill>
                <a:schemeClr val="accent2">
                  <a:lumMod val="7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870AF4-DBAF-4808-BD85-94C70275F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896" y="5801983"/>
            <a:ext cx="1872208" cy="523220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b="1" spc="300" dirty="0">
                <a:solidFill>
                  <a:schemeClr val="accent2">
                    <a:lumMod val="7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Segment</a:t>
            </a:r>
          </a:p>
          <a:p>
            <a:pPr algn="ctr"/>
            <a:r>
              <a:rPr lang="en-US" altLang="ko-KR" sz="1400" b="1" spc="300" dirty="0">
                <a:solidFill>
                  <a:schemeClr val="accent2">
                    <a:lumMod val="7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embeddings</a:t>
            </a:r>
            <a:endParaRPr lang="ko-KR" altLang="en-US" sz="1400" b="1" spc="300" dirty="0">
              <a:solidFill>
                <a:schemeClr val="accent2">
                  <a:lumMod val="7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1096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EF2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文本框 4"/>
          <p:cNvSpPr txBox="1">
            <a:spLocks noChangeArrowheads="1"/>
          </p:cNvSpPr>
          <p:nvPr/>
        </p:nvSpPr>
        <p:spPr bwMode="auto">
          <a:xfrm>
            <a:off x="0" y="2000240"/>
            <a:ext cx="4205288" cy="2215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3800" b="1" dirty="0">
                <a:solidFill>
                  <a:schemeClr val="accent2"/>
                </a:solidFill>
                <a:cs typeface="+mn-ea"/>
                <a:sym typeface="+mn-lt"/>
              </a:rPr>
              <a:t>04</a:t>
            </a:r>
            <a:endParaRPr lang="zh-CN" altLang="en-US" sz="138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 useBgFill="1">
        <p:nvSpPr>
          <p:cNvPr id="3" name="文本框 15"/>
          <p:cNvSpPr txBox="1">
            <a:spLocks noChangeArrowheads="1"/>
          </p:cNvSpPr>
          <p:nvPr/>
        </p:nvSpPr>
        <p:spPr bwMode="auto">
          <a:xfrm>
            <a:off x="928662" y="2928934"/>
            <a:ext cx="2196245" cy="33855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cs typeface="+mn-ea"/>
                <a:sym typeface="+mn-lt"/>
              </a:rPr>
              <a:t>P A R T         FOUR</a:t>
            </a:r>
            <a:endParaRPr lang="zh-CN" altLang="en-US" sz="1600" b="1" dirty="0">
              <a:cs typeface="+mn-ea"/>
              <a:sym typeface="+mn-lt"/>
            </a:endParaRPr>
          </a:p>
        </p:txBody>
      </p:sp>
      <p:grpSp>
        <p:nvGrpSpPr>
          <p:cNvPr id="4" name="组合 14"/>
          <p:cNvGrpSpPr>
            <a:grpSpLocks/>
          </p:cNvGrpSpPr>
          <p:nvPr/>
        </p:nvGrpSpPr>
        <p:grpSpPr bwMode="auto">
          <a:xfrm>
            <a:off x="3929058" y="3643314"/>
            <a:ext cx="4637337" cy="80987"/>
            <a:chOff x="3649980" y="3375660"/>
            <a:chExt cx="4638285" cy="108000"/>
          </a:xfrm>
        </p:grpSpPr>
        <p:cxnSp>
          <p:nvCxnSpPr>
            <p:cNvPr id="5" name="直接连接符 9"/>
            <p:cNvCxnSpPr/>
            <p:nvPr/>
          </p:nvCxnSpPr>
          <p:spPr>
            <a:xfrm>
              <a:off x="3734134" y="3429660"/>
              <a:ext cx="4495132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12"/>
            <p:cNvSpPr>
              <a:spLocks/>
            </p:cNvSpPr>
            <p:nvPr/>
          </p:nvSpPr>
          <p:spPr>
            <a:xfrm>
              <a:off x="3649980" y="3375660"/>
              <a:ext cx="82817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7" name="椭圆 13"/>
            <p:cNvSpPr>
              <a:spLocks/>
            </p:cNvSpPr>
            <p:nvPr/>
          </p:nvSpPr>
          <p:spPr>
            <a:xfrm>
              <a:off x="8205448" y="3375660"/>
              <a:ext cx="82817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3571868" y="3071810"/>
            <a:ext cx="5104588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cs typeface="+mn-ea"/>
                <a:sym typeface="+mn-lt"/>
              </a:rPr>
              <a:t> </a:t>
            </a:r>
            <a:r>
              <a:rPr lang="en-US" altLang="ko-KR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4. </a:t>
            </a:r>
            <a:r>
              <a:rPr lang="ko-KR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모델링 결과 </a:t>
            </a:r>
            <a:r>
              <a:rPr lang="en-US" altLang="ko-KR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&amp; </a:t>
            </a:r>
            <a:r>
              <a:rPr lang="ko-KR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시연</a:t>
            </a:r>
            <a:endParaRPr lang="zh-CN" altLang="en-US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cs typeface="+mn-ea"/>
              <a:sym typeface="+mn-lt"/>
            </a:endParaRPr>
          </a:p>
          <a:p>
            <a:endParaRPr lang="en-US" altLang="en-US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  <a:p>
            <a:endParaRPr lang="ko-KR" altLang="en-US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  <a:p>
            <a:endParaRPr lang="ko-KR" altLang="en-US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  <a:p>
            <a:endParaRPr lang="en-US" altLang="zh-CN" sz="2400" b="1" dirty="0">
              <a:solidFill>
                <a:schemeClr val="accent1"/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  <a:p>
            <a:endParaRPr lang="zh-CN" altLang="en-US" sz="2800" spc="225" dirty="0">
              <a:solidFill>
                <a:schemeClr val="tx1">
                  <a:lumMod val="75000"/>
                  <a:lumOff val="25000"/>
                </a:schemeClr>
              </a:solidFill>
              <a:latin typeface="KBIZ한마음고딕 M" panose="02020503020101020101" pitchFamily="18" charset="-127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EF2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文本框 4"/>
          <p:cNvSpPr txBox="1">
            <a:spLocks noChangeArrowheads="1"/>
          </p:cNvSpPr>
          <p:nvPr/>
        </p:nvSpPr>
        <p:spPr bwMode="auto">
          <a:xfrm>
            <a:off x="0" y="2000240"/>
            <a:ext cx="4205288" cy="2215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3800" b="1" dirty="0">
                <a:solidFill>
                  <a:schemeClr val="accent2"/>
                </a:solidFill>
                <a:cs typeface="+mn-ea"/>
                <a:sym typeface="+mn-lt"/>
              </a:rPr>
              <a:t>01</a:t>
            </a:r>
            <a:endParaRPr lang="zh-CN" altLang="en-US" sz="138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3" name="文本框 6"/>
          <p:cNvSpPr txBox="1"/>
          <p:nvPr/>
        </p:nvSpPr>
        <p:spPr>
          <a:xfrm>
            <a:off x="3929058" y="3071810"/>
            <a:ext cx="4662487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M" panose="02020503020101020101" pitchFamily="18" charset="-127"/>
                <a:cs typeface="+mn-ea"/>
                <a:sym typeface="+mn-lt"/>
              </a:rPr>
              <a:t> </a:t>
            </a:r>
            <a:r>
              <a:rPr lang="en-US" altLang="ko-KR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1. </a:t>
            </a:r>
            <a:r>
              <a:rPr lang="ko-KR" altLang="en-US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프로젝트 목표</a:t>
            </a:r>
          </a:p>
          <a:p>
            <a:endParaRPr lang="en-US" altLang="zh-CN" sz="2400" b="1" dirty="0">
              <a:solidFill>
                <a:schemeClr val="accent1"/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  <a:p>
            <a:endParaRPr lang="zh-CN" altLang="en-US" sz="2800" spc="225" dirty="0">
              <a:solidFill>
                <a:schemeClr val="tx1">
                  <a:lumMod val="75000"/>
                  <a:lumOff val="25000"/>
                </a:schemeClr>
              </a:solidFill>
              <a:latin typeface="KBIZ한마음고딕 M" panose="02020503020101020101" pitchFamily="18" charset="-127"/>
              <a:cs typeface="+mn-ea"/>
              <a:sym typeface="+mn-lt"/>
            </a:endParaRPr>
          </a:p>
        </p:txBody>
      </p:sp>
      <p:grpSp>
        <p:nvGrpSpPr>
          <p:cNvPr id="4" name="组合 14"/>
          <p:cNvGrpSpPr>
            <a:grpSpLocks/>
          </p:cNvGrpSpPr>
          <p:nvPr/>
        </p:nvGrpSpPr>
        <p:grpSpPr bwMode="auto">
          <a:xfrm>
            <a:off x="3929058" y="3643314"/>
            <a:ext cx="4637337" cy="80987"/>
            <a:chOff x="3649980" y="3375660"/>
            <a:chExt cx="4638285" cy="108000"/>
          </a:xfrm>
        </p:grpSpPr>
        <p:cxnSp>
          <p:nvCxnSpPr>
            <p:cNvPr id="5" name="直接连接符 9"/>
            <p:cNvCxnSpPr/>
            <p:nvPr/>
          </p:nvCxnSpPr>
          <p:spPr>
            <a:xfrm>
              <a:off x="3734134" y="3429660"/>
              <a:ext cx="4495132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12"/>
            <p:cNvSpPr>
              <a:spLocks/>
            </p:cNvSpPr>
            <p:nvPr/>
          </p:nvSpPr>
          <p:spPr>
            <a:xfrm>
              <a:off x="3649980" y="3375660"/>
              <a:ext cx="82817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7" name="椭圆 13"/>
            <p:cNvSpPr>
              <a:spLocks/>
            </p:cNvSpPr>
            <p:nvPr/>
          </p:nvSpPr>
          <p:spPr>
            <a:xfrm>
              <a:off x="8205448" y="3375660"/>
              <a:ext cx="82817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</p:grpSp>
      <p:sp useBgFill="1">
        <p:nvSpPr>
          <p:cNvPr id="8" name="文本框 15"/>
          <p:cNvSpPr txBox="1">
            <a:spLocks noChangeArrowheads="1"/>
          </p:cNvSpPr>
          <p:nvPr/>
        </p:nvSpPr>
        <p:spPr bwMode="auto">
          <a:xfrm>
            <a:off x="928662" y="2928934"/>
            <a:ext cx="2196245" cy="33855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cs typeface="+mn-ea"/>
                <a:sym typeface="+mn-lt"/>
              </a:rPr>
              <a:t>P A R T         ONE</a:t>
            </a:r>
            <a:endParaRPr lang="zh-CN" altLang="en-US" sz="1600" b="1" dirty="0"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EF2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executiv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10" y="2357430"/>
            <a:ext cx="2438400" cy="24384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786182" y="1714488"/>
            <a:ext cx="142875" cy="1444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4429124" y="1428736"/>
            <a:ext cx="428628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개인의 생각하고</a:t>
            </a:r>
            <a:r>
              <a:rPr lang="en-US" altLang="ko-KR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, </a:t>
            </a:r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느끼고</a:t>
            </a:r>
            <a:r>
              <a:rPr lang="en-US" altLang="ko-KR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, </a:t>
            </a:r>
          </a:p>
          <a:p>
            <a:pPr fontAlgn="base"/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행동하는 특징적인 패턴</a:t>
            </a:r>
            <a:r>
              <a:rPr lang="en-US" altLang="ko-KR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, </a:t>
            </a:r>
          </a:p>
          <a:p>
            <a:pPr fontAlgn="base"/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그리고 이 패턴을 이끄는 </a:t>
            </a:r>
            <a:endParaRPr lang="en-US" altLang="ko-KR" sz="1600" b="1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fontAlgn="base"/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심리학적 기제들 </a:t>
            </a:r>
            <a:r>
              <a:rPr lang="en-US" altLang="ko-KR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(Funder, 2013)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786182" y="3500438"/>
            <a:ext cx="142875" cy="1444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4429124" y="3214686"/>
            <a:ext cx="421484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심리학을 비롯한 사회과학 연구와 </a:t>
            </a:r>
            <a:endParaRPr lang="en-US" altLang="ko-KR" sz="1600" b="1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fontAlgn="base"/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마케팅 등 응용 분야에서 </a:t>
            </a:r>
            <a:endParaRPr lang="en-US" altLang="ko-KR" sz="1600" b="1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fontAlgn="base"/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다양한 반응변수를 예측할 수 있음</a:t>
            </a:r>
          </a:p>
        </p:txBody>
      </p:sp>
      <p:sp>
        <p:nvSpPr>
          <p:cNvPr id="12" name="TextBox 12"/>
          <p:cNvSpPr txBox="1">
            <a:spLocks noChangeArrowheads="1"/>
          </p:cNvSpPr>
          <p:nvPr/>
        </p:nvSpPr>
        <p:spPr bwMode="auto">
          <a:xfrm>
            <a:off x="4357686" y="5000636"/>
            <a:ext cx="428628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표준화된 성격 검사를 일일이 </a:t>
            </a:r>
            <a:endParaRPr lang="en-US" altLang="ko-KR" sz="1600" b="1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fontAlgn="base"/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시행하는 것은 큰 비용이 따르며 </a:t>
            </a:r>
            <a:endParaRPr lang="en-US" altLang="ko-KR" sz="1600" b="1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fontAlgn="base"/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자기 보고식 검사의 한계점을 지님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786182" y="5214950"/>
            <a:ext cx="142875" cy="1444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5" name="文本框 7">
            <a:extLst>
              <a:ext uri="{FF2B5EF4-FFF2-40B4-BE49-F238E27FC236}">
                <a16:creationId xmlns:a16="http://schemas.microsoft.com/office/drawing/2014/main" id="{F1BCF3D8-1CC5-435C-9CA6-C7F3526E3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205" y="348130"/>
            <a:ext cx="370790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ko-KR" altLang="en-US" sz="4000" b="1" dirty="0">
                <a:solidFill>
                  <a:schemeClr val="accent2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  <a:cs typeface="+mn-ea"/>
                <a:sym typeface="+mn-lt"/>
              </a:rPr>
              <a:t>성격이란</a:t>
            </a:r>
            <a:endParaRPr lang="zh-CN" altLang="en-US" sz="4000" b="1" dirty="0">
              <a:solidFill>
                <a:schemeClr val="accent2"/>
              </a:solidFill>
              <a:latin typeface="KBIZ한마음고딕 R" panose="02020503020101020101" pitchFamily="18" charset="-127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EF2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0" y="2214554"/>
            <a:ext cx="9144000" cy="31085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4000" b="1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ko-KR" altLang="en-US" sz="4000" b="1" dirty="0">
                <a:solidFill>
                  <a:schemeClr val="tx2">
                    <a:lumMod val="50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주어진</a:t>
            </a:r>
            <a:r>
              <a:rPr lang="ko-KR" altLang="en-US" sz="4000" b="1" dirty="0"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 </a:t>
            </a:r>
            <a:r>
              <a:rPr lang="ko-KR" altLang="en-US" sz="4000" b="1" dirty="0">
                <a:solidFill>
                  <a:schemeClr val="accent2"/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글</a:t>
            </a:r>
            <a:r>
              <a:rPr lang="ko-KR" altLang="en-US" sz="4000" b="1" dirty="0">
                <a:solidFill>
                  <a:schemeClr val="tx2">
                    <a:lumMod val="50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만 보고도 </a:t>
            </a:r>
            <a:endParaRPr lang="en-US" altLang="ko-KR" sz="4000" b="1" dirty="0">
              <a:solidFill>
                <a:schemeClr val="tx2">
                  <a:lumMod val="50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  <a:p>
            <a:pPr algn="ctr"/>
            <a:r>
              <a:rPr lang="ko-KR" altLang="en-US" sz="4000" b="1" dirty="0">
                <a:solidFill>
                  <a:schemeClr val="tx2">
                    <a:lumMod val="50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쓴 사람의 </a:t>
            </a:r>
            <a:r>
              <a:rPr lang="ko-KR" altLang="en-US" sz="4000" b="1" dirty="0">
                <a:solidFill>
                  <a:schemeClr val="accent2"/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성격</a:t>
            </a:r>
            <a:r>
              <a:rPr lang="ko-KR" altLang="en-US" sz="4000" b="1" dirty="0">
                <a:solidFill>
                  <a:schemeClr val="tx2">
                    <a:lumMod val="50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을 </a:t>
            </a:r>
            <a:endParaRPr lang="en-US" altLang="ko-KR" sz="4000" b="1" dirty="0">
              <a:solidFill>
                <a:schemeClr val="tx2">
                  <a:lumMod val="50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  <a:p>
            <a:pPr algn="ctr"/>
            <a:r>
              <a:rPr lang="ko-KR" altLang="en-US" sz="4000" b="1" dirty="0">
                <a:solidFill>
                  <a:schemeClr val="accent2"/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예측</a:t>
            </a:r>
            <a:r>
              <a:rPr lang="ko-KR" altLang="en-US" sz="4000" b="1" dirty="0">
                <a:solidFill>
                  <a:schemeClr val="tx2">
                    <a:lumMod val="50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할 수 있을까</a:t>
            </a:r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?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  <a:p>
            <a:pPr algn="ctr"/>
            <a:br>
              <a:rPr lang="ko-KR" altLang="en-US" dirty="0"/>
            </a:b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EF2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文本框 4"/>
          <p:cNvSpPr txBox="1">
            <a:spLocks noChangeArrowheads="1"/>
          </p:cNvSpPr>
          <p:nvPr/>
        </p:nvSpPr>
        <p:spPr bwMode="auto">
          <a:xfrm>
            <a:off x="0" y="2000240"/>
            <a:ext cx="4205288" cy="2215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3800" b="1" dirty="0">
                <a:solidFill>
                  <a:schemeClr val="accent2"/>
                </a:solidFill>
                <a:cs typeface="+mn-ea"/>
                <a:sym typeface="+mn-lt"/>
              </a:rPr>
              <a:t>02</a:t>
            </a:r>
            <a:endParaRPr lang="zh-CN" altLang="en-US" sz="138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 useBgFill="1">
        <p:nvSpPr>
          <p:cNvPr id="4" name="文本框 15"/>
          <p:cNvSpPr txBox="1">
            <a:spLocks noChangeArrowheads="1"/>
          </p:cNvSpPr>
          <p:nvPr/>
        </p:nvSpPr>
        <p:spPr bwMode="auto">
          <a:xfrm>
            <a:off x="928662" y="2928934"/>
            <a:ext cx="2196245" cy="33855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cs typeface="+mn-ea"/>
                <a:sym typeface="+mn-lt"/>
              </a:rPr>
              <a:t>P A R T         TWO</a:t>
            </a:r>
            <a:endParaRPr lang="zh-CN" altLang="en-US" sz="1600" b="1" dirty="0">
              <a:cs typeface="+mn-ea"/>
              <a:sym typeface="+mn-lt"/>
            </a:endParaRPr>
          </a:p>
        </p:txBody>
      </p:sp>
      <p:grpSp>
        <p:nvGrpSpPr>
          <p:cNvPr id="5" name="组合 14"/>
          <p:cNvGrpSpPr>
            <a:grpSpLocks/>
          </p:cNvGrpSpPr>
          <p:nvPr/>
        </p:nvGrpSpPr>
        <p:grpSpPr bwMode="auto">
          <a:xfrm>
            <a:off x="3929058" y="3643314"/>
            <a:ext cx="4637337" cy="80987"/>
            <a:chOff x="3649980" y="3375660"/>
            <a:chExt cx="4638285" cy="108000"/>
          </a:xfrm>
        </p:grpSpPr>
        <p:cxnSp>
          <p:nvCxnSpPr>
            <p:cNvPr id="6" name="直接连接符 9"/>
            <p:cNvCxnSpPr/>
            <p:nvPr/>
          </p:nvCxnSpPr>
          <p:spPr>
            <a:xfrm>
              <a:off x="3734134" y="3429660"/>
              <a:ext cx="4495132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12"/>
            <p:cNvSpPr>
              <a:spLocks/>
            </p:cNvSpPr>
            <p:nvPr/>
          </p:nvSpPr>
          <p:spPr>
            <a:xfrm>
              <a:off x="3649980" y="3375660"/>
              <a:ext cx="82817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8" name="椭圆 13"/>
            <p:cNvSpPr>
              <a:spLocks/>
            </p:cNvSpPr>
            <p:nvPr/>
          </p:nvSpPr>
          <p:spPr>
            <a:xfrm>
              <a:off x="8205448" y="3375660"/>
              <a:ext cx="82817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" name="文本框 6"/>
          <p:cNvSpPr txBox="1"/>
          <p:nvPr/>
        </p:nvSpPr>
        <p:spPr>
          <a:xfrm>
            <a:off x="3571868" y="3071810"/>
            <a:ext cx="532061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cs typeface="+mn-ea"/>
                <a:sym typeface="+mn-lt"/>
              </a:rPr>
              <a:t> </a:t>
            </a:r>
            <a:r>
              <a:rPr lang="en-US" altLang="ko-KR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2. MBTI </a:t>
            </a:r>
            <a:r>
              <a:rPr lang="ko-KR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성격 유형 </a:t>
            </a:r>
            <a:r>
              <a:rPr lang="en-US" altLang="ko-KR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&amp; </a:t>
            </a:r>
            <a:r>
              <a:rPr lang="ko-KR" altLang="en-US" sz="2400" b="1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데이터셋</a:t>
            </a:r>
            <a:endParaRPr lang="ko-KR" altLang="en-US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  <a:p>
            <a:endParaRPr lang="ko-KR" altLang="en-US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  <a:p>
            <a:endParaRPr lang="en-US" altLang="zh-CN" sz="2400" b="1" dirty="0">
              <a:solidFill>
                <a:schemeClr val="accent1"/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  <a:p>
            <a:endParaRPr lang="zh-CN" altLang="en-US" sz="2800" spc="225" dirty="0">
              <a:solidFill>
                <a:schemeClr val="tx1">
                  <a:lumMod val="75000"/>
                  <a:lumOff val="25000"/>
                </a:schemeClr>
              </a:solidFill>
              <a:latin typeface="KBIZ한마음고딕 M" panose="02020503020101020101" pitchFamily="18" charset="-127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EF2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3568" y="2285992"/>
            <a:ext cx="3500462" cy="29016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6" name="직사각형 5"/>
          <p:cNvSpPr/>
          <p:nvPr/>
        </p:nvSpPr>
        <p:spPr>
          <a:xfrm>
            <a:off x="4821116" y="2000240"/>
            <a:ext cx="142875" cy="1444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821116" y="3571876"/>
            <a:ext cx="142875" cy="1444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21116" y="5143512"/>
            <a:ext cx="142875" cy="1444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5321182" y="1714488"/>
            <a:ext cx="321471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성격심리학에서 </a:t>
            </a:r>
            <a:endParaRPr lang="en-US" altLang="ko-KR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  <a:p>
            <a:pPr fontAlgn="base"/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표준적으로 인정되는 </a:t>
            </a:r>
            <a:endParaRPr lang="en-US" altLang="ko-KR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  <a:p>
            <a:pPr fontAlgn="base"/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검사는 아님</a:t>
            </a:r>
          </a:p>
        </p:txBody>
      </p:sp>
      <p:sp>
        <p:nvSpPr>
          <p:cNvPr id="10" name="TextBox 12"/>
          <p:cNvSpPr txBox="1">
            <a:spLocks noChangeArrowheads="1"/>
          </p:cNvSpPr>
          <p:nvPr/>
        </p:nvSpPr>
        <p:spPr bwMode="auto">
          <a:xfrm>
            <a:off x="5321182" y="3286124"/>
            <a:ext cx="364330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매우 대중적</a:t>
            </a:r>
            <a:r>
              <a:rPr lang="en-US" altLang="ko-KR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,</a:t>
            </a:r>
          </a:p>
          <a:p>
            <a:pPr fontAlgn="base"/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많은 데이터의 축적을 통해 타당화</a:t>
            </a:r>
          </a:p>
          <a:p>
            <a:pPr fontAlgn="base"/>
            <a:endParaRPr lang="ko-KR" altLang="en-US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</p:txBody>
      </p:sp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5321182" y="4857760"/>
            <a:ext cx="342902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약식 검사를 해보고 싶으시면</a:t>
            </a:r>
            <a:endParaRPr lang="en-US" altLang="ko-KR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  <a:p>
            <a:pPr fontAlgn="base"/>
            <a:r>
              <a:rPr lang="en-US" altLang="ko-KR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  <a:hlinkClick r:id="rId3"/>
              </a:rPr>
              <a:t>https://www.16personalities.com/ko</a:t>
            </a:r>
            <a:endParaRPr lang="ko-KR" altLang="en-US" sz="12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  <a:p>
            <a:b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endParaRPr lang="ko-KR" altLang="en-US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</p:txBody>
      </p:sp>
      <p:sp>
        <p:nvSpPr>
          <p:cNvPr id="13" name="文本框 7">
            <a:extLst>
              <a:ext uri="{FF2B5EF4-FFF2-40B4-BE49-F238E27FC236}">
                <a16:creationId xmlns:a16="http://schemas.microsoft.com/office/drawing/2014/main" id="{827473FF-973B-49C7-BF4B-808123350B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204" y="348130"/>
            <a:ext cx="434281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4000" b="1" dirty="0">
                <a:solidFill>
                  <a:schemeClr val="accent2"/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MBTI </a:t>
            </a:r>
            <a:r>
              <a:rPr lang="ko-KR" altLang="en-US" sz="4000" b="1" dirty="0">
                <a:solidFill>
                  <a:schemeClr val="accent2"/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성격 유형</a:t>
            </a:r>
            <a:endParaRPr lang="zh-CN" altLang="en-US" sz="4000" b="1" dirty="0">
              <a:solidFill>
                <a:schemeClr val="accent2"/>
              </a:solidFill>
              <a:latin typeface="KBIZ한마음고딕 M" panose="02020503020101020101" pitchFamily="18" charset="-127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EF2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286000" y="1928802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tx2">
                    <a:lumMod val="50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에너지</a:t>
            </a:r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의 </a:t>
            </a:r>
            <a:r>
              <a:rPr lang="ko-KR" altLang="en-US" sz="4000" b="1" dirty="0">
                <a:solidFill>
                  <a:schemeClr val="tx2">
                    <a:lumMod val="50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방향</a:t>
            </a:r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이</a:t>
            </a:r>
            <a:endParaRPr lang="en-US" altLang="ko-KR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  <a:p>
            <a:pPr algn="ctr"/>
            <a:endParaRPr lang="ko-KR" altLang="en-US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  <a:p>
            <a:pPr algn="ctr"/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어디를 향하는가</a:t>
            </a:r>
            <a:r>
              <a:rPr lang="en-US" altLang="ko-KR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?</a:t>
            </a:r>
            <a:endParaRPr lang="ko-KR" altLang="en-US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  <a:p>
            <a:pPr algn="ctr"/>
            <a:br>
              <a:rPr lang="ko-KR" altLang="en-US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endParaRPr lang="ko-KR" altLang="en-US" dirty="0">
              <a:latin typeface="KBIZ한마음고딕 M" panose="02020503020101020101" pitchFamily="18" charset="-127"/>
              <a:ea typeface="KBIZ한마음고딕 M" panose="020205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61EE54E-35E6-4E64-B73F-E3681DD85FD7}"/>
              </a:ext>
            </a:extLst>
          </p:cNvPr>
          <p:cNvGrpSpPr/>
          <p:nvPr/>
        </p:nvGrpSpPr>
        <p:grpSpPr>
          <a:xfrm>
            <a:off x="3286116" y="3429000"/>
            <a:ext cx="2571768" cy="2857520"/>
            <a:chOff x="3143240" y="3429000"/>
            <a:chExt cx="2571768" cy="2857520"/>
          </a:xfrm>
        </p:grpSpPr>
        <p:pic>
          <p:nvPicPr>
            <p:cNvPr id="23561" name="Picture 9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143240" y="3500438"/>
              <a:ext cx="1143009" cy="27860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3562" name="Picture 10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429124" y="3500438"/>
              <a:ext cx="1285884" cy="27860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22" name="直接连接符 2"/>
            <p:cNvCxnSpPr/>
            <p:nvPr/>
          </p:nvCxnSpPr>
          <p:spPr>
            <a:xfrm rot="5400000">
              <a:off x="2945255" y="4841431"/>
              <a:ext cx="2826450" cy="1588"/>
            </a:xfrm>
            <a:prstGeom prst="line">
              <a:avLst/>
            </a:prstGeom>
            <a:solidFill>
              <a:srgbClr val="0070C0"/>
            </a:solidFill>
            <a:ln w="19050">
              <a:solidFill>
                <a:srgbClr val="000000"/>
              </a:solidFill>
              <a:headEnd type="diamond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文本框 7"/>
          <p:cNvSpPr txBox="1">
            <a:spLocks noChangeArrowheads="1"/>
          </p:cNvSpPr>
          <p:nvPr/>
        </p:nvSpPr>
        <p:spPr bwMode="auto">
          <a:xfrm>
            <a:off x="714348" y="1857364"/>
            <a:ext cx="2357454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chemeClr val="tx2">
                    <a:lumMod val="50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E</a:t>
            </a:r>
            <a:r>
              <a:rPr lang="en-US" altLang="ko-KR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xtroversion</a:t>
            </a:r>
            <a:br>
              <a:rPr lang="ko-KR" altLang="en-US" sz="4000" b="1" dirty="0"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</a:br>
            <a:endParaRPr lang="zh-CN" altLang="en-US" sz="4000" b="1" dirty="0">
              <a:latin typeface="KBIZ한마음고딕 M" panose="02020503020101020101" pitchFamily="18" charset="-127"/>
              <a:cs typeface="+mn-ea"/>
              <a:sym typeface="+mn-lt"/>
            </a:endParaRPr>
          </a:p>
        </p:txBody>
      </p:sp>
      <p:sp>
        <p:nvSpPr>
          <p:cNvPr id="25" name="文本框 7"/>
          <p:cNvSpPr txBox="1">
            <a:spLocks noChangeArrowheads="1"/>
          </p:cNvSpPr>
          <p:nvPr/>
        </p:nvSpPr>
        <p:spPr bwMode="auto">
          <a:xfrm>
            <a:off x="6500826" y="1857364"/>
            <a:ext cx="2286016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chemeClr val="tx2">
                    <a:lumMod val="50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I</a:t>
            </a:r>
            <a:r>
              <a:rPr lang="en-US" altLang="ko-KR" sz="1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NTROVERSION</a:t>
            </a:r>
            <a:br>
              <a:rPr lang="ko-KR" altLang="en-US" sz="4000" b="1" dirty="0">
                <a:solidFill>
                  <a:schemeClr val="tx2">
                    <a:lumMod val="50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</a:br>
            <a:endParaRPr lang="zh-CN" altLang="en-US" sz="4000" b="1" dirty="0">
              <a:solidFill>
                <a:schemeClr val="tx2">
                  <a:lumMod val="50000"/>
                </a:schemeClr>
              </a:solidFill>
              <a:latin typeface="KBIZ한마음고딕 M" panose="02020503020101020101" pitchFamily="18" charset="-127"/>
              <a:cs typeface="+mn-ea"/>
              <a:sym typeface="+mn-lt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85786" y="3929066"/>
            <a:ext cx="142875" cy="1444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1071538" y="3857628"/>
            <a:ext cx="3714776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외부로부터</a:t>
            </a:r>
          </a:p>
          <a:p>
            <a:b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 </a:t>
            </a:r>
            <a:b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endParaRPr lang="en-US" altLang="en-US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  <a:p>
            <a:br>
              <a:rPr 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endParaRPr lang="ko-KR" altLang="en-US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286512" y="4000504"/>
            <a:ext cx="142875" cy="1444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4" name="文本框 7">
            <a:extLst>
              <a:ext uri="{FF2B5EF4-FFF2-40B4-BE49-F238E27FC236}">
                <a16:creationId xmlns:a16="http://schemas.microsoft.com/office/drawing/2014/main" id="{E1980A89-4260-44AB-A8B8-32E6F6E49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204" y="348130"/>
            <a:ext cx="434281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4000" b="1" dirty="0">
                <a:solidFill>
                  <a:schemeClr val="accent2"/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MBTI </a:t>
            </a:r>
            <a:r>
              <a:rPr lang="ko-KR" altLang="en-US" sz="4000" b="1" dirty="0">
                <a:solidFill>
                  <a:schemeClr val="accent2"/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성격 유형</a:t>
            </a:r>
            <a:endParaRPr lang="zh-CN" altLang="en-US" sz="4000" b="1" dirty="0">
              <a:solidFill>
                <a:schemeClr val="accent2"/>
              </a:solidFill>
              <a:latin typeface="KBIZ한마음고딕 M" panose="02020503020101020101" pitchFamily="18" charset="-127"/>
              <a:cs typeface="+mn-ea"/>
              <a:sym typeface="+mn-lt"/>
            </a:endParaRP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8FC7E10D-2ECA-4E31-93CB-01E35AD67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8579" y="3857628"/>
            <a:ext cx="2286016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내부로부터</a:t>
            </a:r>
          </a:p>
          <a:p>
            <a:b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 </a:t>
            </a:r>
            <a:b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endParaRPr lang="en-US" altLang="en-US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  <a:p>
            <a:br>
              <a:rPr 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endParaRPr lang="ko-KR" altLang="en-US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DEA7722-CBC7-4720-8598-D90E8D734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81" y="4555914"/>
            <a:ext cx="2538151" cy="16921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DB2AB04-E4EE-4249-8343-372F08C6D2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168" y="4555914"/>
            <a:ext cx="2538151" cy="1692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EF2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286116" y="2000240"/>
            <a:ext cx="2571736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세상을 어떻게</a:t>
            </a:r>
          </a:p>
          <a:p>
            <a:r>
              <a:rPr lang="ko-KR" altLang="en-US" sz="4000" b="1" dirty="0">
                <a:solidFill>
                  <a:schemeClr val="tx2">
                    <a:lumMod val="50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인식</a:t>
            </a:r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하는가</a:t>
            </a:r>
            <a:r>
              <a:rPr lang="en-US" altLang="ko-KR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?</a:t>
            </a:r>
            <a:endParaRPr lang="ko-KR" altLang="en-US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  <a:p>
            <a:br>
              <a:rPr lang="ko-KR" altLang="en-US" sz="40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endParaRPr lang="ko-KR" altLang="en-US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  <a:p>
            <a:br>
              <a:rPr lang="ko-KR" altLang="en-US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endParaRPr lang="ko-KR" altLang="en-US" dirty="0">
              <a:latin typeface="KBIZ한마음고딕 M" panose="02020503020101020101" pitchFamily="18" charset="-127"/>
              <a:ea typeface="KBIZ한마음고딕 M" panose="02020503020101020101" pitchFamily="18" charset="-127"/>
            </a:endParaRPr>
          </a:p>
        </p:txBody>
      </p:sp>
      <p:sp>
        <p:nvSpPr>
          <p:cNvPr id="24" name="文本框 7"/>
          <p:cNvSpPr txBox="1">
            <a:spLocks noChangeArrowheads="1"/>
          </p:cNvSpPr>
          <p:nvPr/>
        </p:nvSpPr>
        <p:spPr bwMode="auto">
          <a:xfrm>
            <a:off x="714348" y="1857364"/>
            <a:ext cx="178595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chemeClr val="tx2">
                    <a:lumMod val="50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S</a:t>
            </a:r>
            <a:r>
              <a:rPr lang="en-US" altLang="ko-KR" sz="1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ENSING</a:t>
            </a:r>
            <a:br>
              <a:rPr lang="ko-KR" altLang="en-US" sz="4000" b="1" dirty="0"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</a:br>
            <a:endParaRPr lang="zh-CN" altLang="en-US" sz="4000" b="1" dirty="0">
              <a:latin typeface="KBIZ한마음고딕 M" panose="02020503020101020101" pitchFamily="18" charset="-127"/>
              <a:cs typeface="+mn-ea"/>
              <a:sym typeface="+mn-lt"/>
            </a:endParaRPr>
          </a:p>
        </p:txBody>
      </p:sp>
      <p:sp>
        <p:nvSpPr>
          <p:cNvPr id="25" name="文本框 7"/>
          <p:cNvSpPr txBox="1">
            <a:spLocks noChangeArrowheads="1"/>
          </p:cNvSpPr>
          <p:nvPr/>
        </p:nvSpPr>
        <p:spPr bwMode="auto">
          <a:xfrm>
            <a:off x="6072198" y="1857364"/>
            <a:ext cx="2071702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1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I</a:t>
            </a:r>
            <a:r>
              <a:rPr lang="en-US" altLang="ko-KR" sz="6000" b="1" dirty="0">
                <a:solidFill>
                  <a:schemeClr val="tx2">
                    <a:lumMod val="50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N</a:t>
            </a:r>
            <a:r>
              <a:rPr lang="en-US" altLang="ko-KR" sz="1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TUITION</a:t>
            </a:r>
            <a:br>
              <a:rPr lang="ko-KR" altLang="en-US" sz="4000" b="1" dirty="0">
                <a:solidFill>
                  <a:schemeClr val="tx2">
                    <a:lumMod val="50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</a:br>
            <a:endParaRPr lang="zh-CN" altLang="en-US" sz="4000" b="1" dirty="0">
              <a:solidFill>
                <a:schemeClr val="tx2">
                  <a:lumMod val="50000"/>
                </a:schemeClr>
              </a:solidFill>
              <a:latin typeface="KBIZ한마음고딕 M" panose="02020503020101020101" pitchFamily="18" charset="-127"/>
              <a:cs typeface="+mn-ea"/>
              <a:sym typeface="+mn-lt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85786" y="3929066"/>
            <a:ext cx="142875" cy="1444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1071538" y="3857628"/>
            <a:ext cx="1857356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현실에서 </a:t>
            </a:r>
            <a:endParaRPr lang="en-US" altLang="ko-KR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  <a:p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직접 부딪치면서</a:t>
            </a:r>
          </a:p>
          <a:p>
            <a:b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 </a:t>
            </a:r>
            <a:b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 </a:t>
            </a:r>
            <a:b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endParaRPr lang="en-US" altLang="en-US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  <a:p>
            <a:br>
              <a:rPr 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endParaRPr lang="ko-KR" altLang="en-US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215074" y="4000504"/>
            <a:ext cx="142875" cy="1444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9" name="TextBox 12"/>
          <p:cNvSpPr txBox="1">
            <a:spLocks noChangeArrowheads="1"/>
          </p:cNvSpPr>
          <p:nvPr/>
        </p:nvSpPr>
        <p:spPr bwMode="auto">
          <a:xfrm>
            <a:off x="6357950" y="3929066"/>
            <a:ext cx="2786018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관념과 아이디어를 통해</a:t>
            </a:r>
          </a:p>
          <a:p>
            <a:b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 </a:t>
            </a:r>
            <a:b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 </a:t>
            </a:r>
            <a:b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endParaRPr lang="en-US" altLang="en-US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  <a:p>
            <a:br>
              <a:rPr 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</a:br>
            <a:endParaRPr lang="ko-KR" altLang="en-US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  <a:cs typeface="+mn-ea"/>
              <a:sym typeface="+mn-lt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5291862-A3E0-427C-A212-D31F94E207A0}"/>
              </a:ext>
            </a:extLst>
          </p:cNvPr>
          <p:cNvGrpSpPr/>
          <p:nvPr/>
        </p:nvGrpSpPr>
        <p:grpSpPr>
          <a:xfrm>
            <a:off x="3357554" y="3429000"/>
            <a:ext cx="2428892" cy="2857520"/>
            <a:chOff x="3143240" y="3429000"/>
            <a:chExt cx="2428892" cy="2857520"/>
          </a:xfrm>
        </p:grpSpPr>
        <p:cxnSp>
          <p:nvCxnSpPr>
            <p:cNvPr id="22" name="直接连接符 2"/>
            <p:cNvCxnSpPr/>
            <p:nvPr/>
          </p:nvCxnSpPr>
          <p:spPr>
            <a:xfrm rot="5400000">
              <a:off x="2945255" y="4841431"/>
              <a:ext cx="2826450" cy="1588"/>
            </a:xfrm>
            <a:prstGeom prst="line">
              <a:avLst/>
            </a:prstGeom>
            <a:solidFill>
              <a:srgbClr val="0070C0"/>
            </a:solidFill>
            <a:ln w="19050">
              <a:solidFill>
                <a:srgbClr val="000000"/>
              </a:solidFill>
              <a:headEnd type="diamond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603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143240" y="3500438"/>
              <a:ext cx="1138236" cy="27860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560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429124" y="3500438"/>
              <a:ext cx="1143008" cy="27860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4" name="文本框 7">
            <a:extLst>
              <a:ext uri="{FF2B5EF4-FFF2-40B4-BE49-F238E27FC236}">
                <a16:creationId xmlns:a16="http://schemas.microsoft.com/office/drawing/2014/main" id="{24D01CD4-23FB-40CA-8F1E-25640F150D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204" y="348130"/>
            <a:ext cx="434281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4000" b="1" dirty="0">
                <a:solidFill>
                  <a:schemeClr val="accent2"/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MBTI </a:t>
            </a:r>
            <a:r>
              <a:rPr lang="ko-KR" altLang="en-US" sz="4000" b="1" dirty="0">
                <a:solidFill>
                  <a:schemeClr val="accent2"/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  <a:cs typeface="+mn-ea"/>
                <a:sym typeface="+mn-lt"/>
              </a:rPr>
              <a:t>성격 유형</a:t>
            </a:r>
            <a:endParaRPr lang="zh-CN" altLang="en-US" sz="4000" b="1" dirty="0">
              <a:solidFill>
                <a:schemeClr val="accent2"/>
              </a:solidFill>
              <a:latin typeface="KBIZ한마음고딕 M" panose="02020503020101020101" pitchFamily="18" charset="-127"/>
              <a:cs typeface="+mn-ea"/>
              <a:sym typeface="+mn-lt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B033E0E-2E5B-4A9E-B7F7-30E14E3D5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934" y="4584921"/>
            <a:ext cx="2538000" cy="1692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184CFD8-3DFD-44A8-B6FA-017A6E199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9066" y="4584921"/>
            <a:ext cx="2538000" cy="169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</TotalTime>
  <Words>442</Words>
  <Application>Microsoft Office PowerPoint</Application>
  <PresentationFormat>화면 슬라이드 쇼(4:3)</PresentationFormat>
  <Paragraphs>205</Paragraphs>
  <Slides>26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맑은 고딕</vt:lpstr>
      <vt:lpstr>Arial</vt:lpstr>
      <vt:lpstr>KBIZ한마음고딕 M</vt:lpstr>
      <vt:lpstr>KBIZ한마음고딕 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master</dc:creator>
  <cp:lastModifiedBy>이 명진</cp:lastModifiedBy>
  <cp:revision>47</cp:revision>
  <dcterms:created xsi:type="dcterms:W3CDTF">2019-12-27T17:16:30Z</dcterms:created>
  <dcterms:modified xsi:type="dcterms:W3CDTF">2019-12-28T04:18:55Z</dcterms:modified>
</cp:coreProperties>
</file>